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mp4" ContentType="video/unknown"/>
  <Default Extension="emf" ContentType="image/x-emf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38"/>
  </p:notesMasterIdLst>
  <p:sldIdLst>
    <p:sldId id="304" r:id="rId2"/>
    <p:sldId id="305" r:id="rId3"/>
    <p:sldId id="262" r:id="rId4"/>
    <p:sldId id="257" r:id="rId5"/>
    <p:sldId id="258" r:id="rId6"/>
    <p:sldId id="277" r:id="rId7"/>
    <p:sldId id="263" r:id="rId8"/>
    <p:sldId id="270" r:id="rId9"/>
    <p:sldId id="266" r:id="rId10"/>
    <p:sldId id="268" r:id="rId11"/>
    <p:sldId id="281" r:id="rId12"/>
    <p:sldId id="280" r:id="rId13"/>
    <p:sldId id="275" r:id="rId14"/>
    <p:sldId id="303" r:id="rId15"/>
    <p:sldId id="282" r:id="rId16"/>
    <p:sldId id="274" r:id="rId17"/>
    <p:sldId id="285" r:id="rId18"/>
    <p:sldId id="302" r:id="rId19"/>
    <p:sldId id="272" r:id="rId20"/>
    <p:sldId id="286" r:id="rId21"/>
    <p:sldId id="283" r:id="rId22"/>
    <p:sldId id="267" r:id="rId23"/>
    <p:sldId id="284" r:id="rId24"/>
    <p:sldId id="271" r:id="rId25"/>
    <p:sldId id="273" r:id="rId26"/>
    <p:sldId id="297" r:id="rId27"/>
    <p:sldId id="287" r:id="rId28"/>
    <p:sldId id="288" r:id="rId29"/>
    <p:sldId id="290" r:id="rId30"/>
    <p:sldId id="298" r:id="rId31"/>
    <p:sldId id="292" r:id="rId32"/>
    <p:sldId id="289" r:id="rId33"/>
    <p:sldId id="293" r:id="rId34"/>
    <p:sldId id="294" r:id="rId35"/>
    <p:sldId id="276" r:id="rId36"/>
    <p:sldId id="295" r:id="rId37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0214" autoAdjust="0"/>
  </p:normalViewPr>
  <p:slideViewPr>
    <p:cSldViewPr>
      <p:cViewPr varScale="1">
        <p:scale>
          <a:sx n="97" d="100"/>
          <a:sy n="97" d="100"/>
        </p:scale>
        <p:origin x="-123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170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notesMaster" Target="notesMasters/notesMaster1.xml"/><Relationship Id="rId39" Type="http://schemas.openxmlformats.org/officeDocument/2006/relationships/printerSettings" Target="printerSettings/printerSettings1.bin"/><Relationship Id="rId40" Type="http://schemas.openxmlformats.org/officeDocument/2006/relationships/presProps" Target="presProps.xml"/><Relationship Id="rId41" Type="http://schemas.openxmlformats.org/officeDocument/2006/relationships/viewProps" Target="viewProps.xml"/><Relationship Id="rId42" Type="http://schemas.openxmlformats.org/officeDocument/2006/relationships/theme" Target="theme/theme1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BD5B72-C89E-4F24-A034-3D70A6D8C284}" type="datetimeFigureOut">
              <a:rPr lang="fr-FR" smtClean="0"/>
              <a:t>27/01/22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BA0EF0-84ED-42C2-85A5-194ED61D4050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669882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BA0EF0-84ED-42C2-85A5-194ED61D4050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370215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Localisation puis action et atteintes de la bulles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BA0EF0-84ED-42C2-85A5-194ED61D4050}" type="slidenum">
              <a:rPr lang="fr-FR" smtClean="0"/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354009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Localisation puis action et atteintes de la bulles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BA0EF0-84ED-42C2-85A5-194ED61D4050}" type="slidenum">
              <a:rPr lang="fr-FR" smtClean="0"/>
              <a:t>22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354009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(= hémostase) Conclusion </a:t>
            </a:r>
          </a:p>
          <a:p>
            <a:endParaRPr lang="fr-FR" dirty="0"/>
          </a:p>
          <a:p>
            <a:r>
              <a:rPr lang="fr-FR" dirty="0"/>
              <a:t>Les </a:t>
            </a:r>
            <a:r>
              <a:rPr lang="fr-FR" dirty="0" err="1"/>
              <a:t>add</a:t>
            </a:r>
            <a:r>
              <a:rPr lang="fr-FR" dirty="0"/>
              <a:t> de type 2 sont plus important, montre le dépassement de la capacité d’épuration des bulles par le poumon pouvant engendrer des accidents : </a:t>
            </a:r>
          </a:p>
          <a:p>
            <a:r>
              <a:rPr lang="fr-FR" dirty="0"/>
              <a:t>En amont, par stase veineuse localisé au niveau médullaire</a:t>
            </a:r>
          </a:p>
          <a:p>
            <a:r>
              <a:rPr lang="fr-FR" dirty="0"/>
              <a:t>En aval par embolisation artériel au niveau céphalique  par l’intermédiaire de shunts cardiaque ou pulmonaire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BA0EF0-84ED-42C2-85A5-194ED61D4050}" type="slidenum">
              <a:rPr lang="fr-FR" smtClean="0"/>
              <a:t>23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7887409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BA0EF0-84ED-42C2-85A5-194ED61D4050}" type="slidenum">
              <a:rPr lang="fr-FR" smtClean="0"/>
              <a:t>24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8482188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Localisation puis action et atteintes de la bulles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BA0EF0-84ED-42C2-85A5-194ED61D4050}" type="slidenum">
              <a:rPr lang="fr-FR" smtClean="0"/>
              <a:t>26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3540094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Emphysème =altération de la barrière alvéolo-capillaire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BA0EF0-84ED-42C2-85A5-194ED61D4050}" type="slidenum">
              <a:rPr lang="fr-FR" smtClean="0"/>
              <a:t>27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108347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BA0EF0-84ED-42C2-85A5-194ED61D4050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707605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L’accélération en sortie du </a:t>
            </a:r>
            <a:r>
              <a:rPr lang="fr-FR" dirty="0" err="1"/>
              <a:t>coeur</a:t>
            </a:r>
            <a:r>
              <a:rPr lang="fr-FR" dirty="0"/>
              <a:t> provoque une dépression.</a:t>
            </a:r>
          </a:p>
          <a:p>
            <a:r>
              <a:rPr lang="fr-FR" dirty="0"/>
              <a:t>La circulation provoque des turbulences.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BA0EF0-84ED-42C2-85A5-194ED61D4050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083979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Localisation puis action et atteintes de la bulles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BA0EF0-84ED-42C2-85A5-194ED61D4050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354009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Localisation puis action et atteintes de la bulles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BA0EF0-84ED-42C2-85A5-194ED61D4050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354009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Localisation puis action et atteintes de la bulles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BA0EF0-84ED-42C2-85A5-194ED61D4050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354009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Localisation puis action et atteintes de la bulles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BA0EF0-84ED-42C2-85A5-194ED61D4050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354009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Trop grosses pour passer </a:t>
            </a:r>
            <a:r>
              <a:rPr lang="fr-FR" dirty="0" err="1"/>
              <a:t>barriere</a:t>
            </a:r>
            <a:r>
              <a:rPr lang="fr-FR" dirty="0"/>
              <a:t> </a:t>
            </a:r>
            <a:r>
              <a:rPr lang="fr-FR" dirty="0" err="1"/>
              <a:t>alveolo</a:t>
            </a:r>
            <a:r>
              <a:rPr lang="fr-FR" dirty="0"/>
              <a:t> –capillaire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BA0EF0-84ED-42C2-85A5-194ED61D4050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492227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Shunt </a:t>
            </a:r>
            <a:r>
              <a:rPr lang="fr-FR" dirty="0" err="1" smtClean="0"/>
              <a:t>derivation</a:t>
            </a:r>
            <a:r>
              <a:rPr lang="fr-FR" dirty="0" smtClean="0"/>
              <a:t> , t’</a:t>
            </a:r>
            <a:r>
              <a:rPr lang="fr-FR" dirty="0" err="1" smtClean="0"/>
              <a:t>eviter</a:t>
            </a:r>
            <a:r>
              <a:rPr lang="fr-FR" dirty="0" smtClean="0"/>
              <a:t>, zone peux  ventilation diminué,</a:t>
            </a:r>
            <a:r>
              <a:rPr lang="fr-FR" baseline="0" dirty="0" smtClean="0"/>
              <a:t> essoufflement 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BA0EF0-84ED-42C2-85A5-194ED61D4050}" type="slidenum">
              <a:rPr lang="fr-FR" smtClean="0"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619608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27/01/22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F4668DC-857F-487D-BFFA-8C0CA5037977}" type="slidenum">
              <a:rPr lang="fr-BE" smtClean="0"/>
              <a:t>‹#›</a:t>
            </a:fld>
            <a:endParaRPr lang="fr-B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27/01/22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‹#›</a:t>
            </a:fld>
            <a:endParaRPr lang="fr-B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27/01/22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‹#›</a:t>
            </a:fld>
            <a:endParaRPr lang="fr-B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27/01/22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‹#›</a:t>
            </a:fld>
            <a:endParaRPr lang="fr-B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27/01/22</a:t>
            </a:fld>
            <a:endParaRPr lang="fr-BE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‹#›</a:t>
            </a:fld>
            <a:endParaRPr lang="fr-BE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fr-B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27/01/22</a:t>
            </a:fld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‹#›</a:t>
            </a:fld>
            <a:endParaRPr lang="fr-B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fr-FR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27/01/22</a:t>
            </a:fld>
            <a:endParaRPr lang="fr-B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‹#›</a:t>
            </a:fld>
            <a:endParaRPr lang="fr-B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27/01/22</a:t>
            </a:fld>
            <a:endParaRPr lang="fr-B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‹#›</a:t>
            </a:fld>
            <a:endParaRPr lang="fr-B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27/01/22</a:t>
            </a:fld>
            <a:endParaRPr lang="fr-B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‹#›</a:t>
            </a:fld>
            <a:endParaRPr lang="fr-B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27/01/22</a:t>
            </a:fld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‹#›</a:t>
            </a:fld>
            <a:endParaRPr lang="fr-BE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27/01/22</a:t>
            </a:fld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F4668DC-857F-487D-BFFA-8C0CA5037977}" type="slidenum">
              <a:rPr lang="fr-BE" smtClean="0"/>
              <a:t>‹#›</a:t>
            </a:fld>
            <a:endParaRPr lang="fr-BE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AA309A6D-C09C-4548-B29A-6CF363A7E532}" type="datetimeFigureOut">
              <a:rPr lang="fr-FR" smtClean="0"/>
              <a:t>27/01/22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CF4668DC-857F-487D-BFFA-8C0CA5037977}" type="slidenum">
              <a:rPr lang="fr-BE" smtClean="0"/>
              <a:t>‹#›</a:t>
            </a:fld>
            <a:endParaRPr lang="fr-BE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3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image" Target="../media/image12.emf"/><Relationship Id="rId5" Type="http://schemas.openxmlformats.org/officeDocument/2006/relationships/image" Target="../media/image8.png"/><Relationship Id="rId6" Type="http://schemas.openxmlformats.org/officeDocument/2006/relationships/image" Target="../media/image13.JPG"/><Relationship Id="rId1" Type="http://schemas.microsoft.com/office/2007/relationships/media" Target="../media/media2.mp4"/><Relationship Id="rId2" Type="http://schemas.openxmlformats.org/officeDocument/2006/relationships/video" Target="../media/media2.mp4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4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3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4" Type="http://schemas.openxmlformats.org/officeDocument/2006/relationships/image" Target="../media/image22.emf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3.em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4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campus.cerimes.fr/medecine-vasculaire/enseignement/vasculaire_133/site/html/cours.pdf" TargetMode="External"/><Relationship Id="rId4" Type="http://schemas.openxmlformats.org/officeDocument/2006/relationships/hyperlink" Target="http://www.futura-sciences.com/sciences/definitions/chimie-oxygene-798/" TargetMode="External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5.emf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3" Type="http://schemas.openxmlformats.org/officeDocument/2006/relationships/image" Target="../media/image4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notesSlide" Target="../notesSlides/notesSlide3.xml"/><Relationship Id="rId5" Type="http://schemas.openxmlformats.org/officeDocument/2006/relationships/image" Target="../media/image6.png"/><Relationship Id="rId6" Type="http://schemas.openxmlformats.org/officeDocument/2006/relationships/image" Target="../media/image7.emf"/><Relationship Id="rId7" Type="http://schemas.openxmlformats.org/officeDocument/2006/relationships/image" Target="../media/image8.png"/><Relationship Id="rId8" Type="http://schemas.openxmlformats.org/officeDocument/2006/relationships/image" Target="../media/image9.png"/><Relationship Id="rId1" Type="http://schemas.microsoft.com/office/2007/relationships/media" Target="../media/media1.mp4"/><Relationship Id="rId2" Type="http://schemas.openxmlformats.org/officeDocument/2006/relationships/video" Target="../media/media1.mp4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LES ADD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 smtClean="0"/>
              <a:t>CODEP 92 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296865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ChangeArrowheads="1"/>
          </p:cNvSpPr>
          <p:nvPr/>
        </p:nvSpPr>
        <p:spPr bwMode="auto">
          <a:xfrm>
            <a:off x="3429003" y="3573016"/>
            <a:ext cx="1752768" cy="411163"/>
          </a:xfrm>
          <a:prstGeom prst="rect">
            <a:avLst/>
          </a:prstGeom>
          <a:solidFill>
            <a:srgbClr val="FFFFFF"/>
          </a:solidFill>
          <a:ln w="25400">
            <a:solidFill>
              <a:srgbClr val="F79646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400" b="1" i="0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Microbulles </a:t>
            </a:r>
            <a:endParaRPr kumimoji="0" lang="fr-FR" altLang="fr-FR" sz="2400" b="1" i="0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12"/>
          <p:cNvSpPr>
            <a:spLocks noChangeArrowheads="1"/>
          </p:cNvSpPr>
          <p:nvPr/>
        </p:nvSpPr>
        <p:spPr bwMode="auto">
          <a:xfrm>
            <a:off x="5902722" y="4510657"/>
            <a:ext cx="2125662" cy="663575"/>
          </a:xfrm>
          <a:prstGeom prst="rect">
            <a:avLst/>
          </a:prstGeom>
          <a:solidFill>
            <a:srgbClr val="C0504D"/>
          </a:solidFill>
          <a:ln w="25400">
            <a:solidFill>
              <a:srgbClr val="622423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Tailles élevées &gt;20µm, Abondantes </a:t>
            </a:r>
            <a:endParaRPr kumimoji="0" lang="fr-FR" altLang="fr-FR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</a:t>
            </a: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245182" y="4457303"/>
            <a:ext cx="2600561" cy="663575"/>
          </a:xfrm>
          <a:prstGeom prst="rect">
            <a:avLst/>
          </a:prstGeom>
          <a:solidFill>
            <a:srgbClr val="9BBB59"/>
          </a:solidFill>
          <a:ln w="25400">
            <a:solidFill>
              <a:srgbClr val="4E6128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Faible tailles et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peu nombreuses Microbulles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non pathogènes</a:t>
            </a:r>
            <a:r>
              <a:rPr kumimoji="0" lang="fr-FR" altLang="fr-FR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, </a:t>
            </a:r>
            <a:endParaRPr kumimoji="0" lang="fr-FR" altLang="fr-FR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10"/>
          <p:cNvSpPr>
            <a:spLocks noChangeArrowheads="1"/>
          </p:cNvSpPr>
          <p:nvPr/>
        </p:nvSpPr>
        <p:spPr bwMode="auto">
          <a:xfrm>
            <a:off x="3448290" y="2422296"/>
            <a:ext cx="1714195" cy="502648"/>
          </a:xfrm>
          <a:prstGeom prst="rect">
            <a:avLst/>
          </a:prstGeom>
          <a:solidFill>
            <a:srgbClr val="FFFFFF"/>
          </a:solidFill>
          <a:ln w="25400">
            <a:solidFill>
              <a:srgbClr val="F79646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Croissance taille </a:t>
            </a:r>
            <a:endParaRPr kumimoji="0" lang="fr-FR" altLang="fr-FR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19"/>
          <p:cNvSpPr>
            <a:spLocks noChangeArrowheads="1"/>
          </p:cNvSpPr>
          <p:nvPr/>
        </p:nvSpPr>
        <p:spPr bwMode="auto">
          <a:xfrm>
            <a:off x="3455128" y="1009324"/>
            <a:ext cx="1726643" cy="707249"/>
          </a:xfrm>
          <a:prstGeom prst="rect">
            <a:avLst/>
          </a:prstGeom>
          <a:solidFill>
            <a:srgbClr val="FFFFFF"/>
          </a:solidFill>
          <a:ln w="25400">
            <a:solidFill>
              <a:srgbClr val="F79646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Formation, création de Micro- Noyaux</a:t>
            </a:r>
            <a:endParaRPr kumimoji="0" lang="fr-FR" altLang="fr-FR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à coins arrondis 20"/>
          <p:cNvSpPr>
            <a:spLocks noChangeArrowheads="1"/>
          </p:cNvSpPr>
          <p:nvPr/>
        </p:nvSpPr>
        <p:spPr bwMode="auto">
          <a:xfrm>
            <a:off x="245182" y="1819165"/>
            <a:ext cx="2903452" cy="503238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Sursaturation critique </a:t>
            </a:r>
            <a:endParaRPr kumimoji="0" lang="fr-FR" altLang="fr-FR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Diffusion Henry : n2 pénètre dans bulles </a:t>
            </a:r>
            <a:endParaRPr kumimoji="0" lang="fr-FR" altLang="fr-FR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à coins arrondis 22"/>
          <p:cNvSpPr>
            <a:spLocks noChangeArrowheads="1"/>
          </p:cNvSpPr>
          <p:nvPr/>
        </p:nvSpPr>
        <p:spPr bwMode="auto">
          <a:xfrm>
            <a:off x="6151644" y="678037"/>
            <a:ext cx="1439024" cy="3600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5400">
            <a:solidFill>
              <a:srgbClr val="4F81BD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Cavitation </a:t>
            </a:r>
            <a:endParaRPr kumimoji="0" lang="fr-FR" altLang="fr-FR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à coins arrondis 24"/>
          <p:cNvSpPr>
            <a:spLocks noChangeArrowheads="1"/>
          </p:cNvSpPr>
          <p:nvPr/>
        </p:nvSpPr>
        <p:spPr bwMode="auto">
          <a:xfrm>
            <a:off x="6157312" y="1218824"/>
            <a:ext cx="1439024" cy="3600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5400">
            <a:solidFill>
              <a:srgbClr val="4F81BD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Tribonucléation</a:t>
            </a:r>
            <a:r>
              <a:rPr kumimoji="0" lang="fr-FR" altLang="fr-FR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fr-FR" altLang="fr-FR" sz="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à coins arrondis 25"/>
          <p:cNvSpPr>
            <a:spLocks noChangeArrowheads="1"/>
          </p:cNvSpPr>
          <p:nvPr/>
        </p:nvSpPr>
        <p:spPr bwMode="auto">
          <a:xfrm>
            <a:off x="245183" y="2867344"/>
            <a:ext cx="2903452" cy="541337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Fusion = coalescence des microbulles</a:t>
            </a:r>
            <a:endParaRPr kumimoji="0" lang="fr-FR" altLang="fr-FR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-Boyle et Mariotte </a:t>
            </a: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Zone de texte 28"/>
          <p:cNvSpPr txBox="1">
            <a:spLocks noChangeArrowheads="1"/>
          </p:cNvSpPr>
          <p:nvPr/>
        </p:nvSpPr>
        <p:spPr bwMode="auto">
          <a:xfrm>
            <a:off x="3570562" y="4162508"/>
            <a:ext cx="1214562" cy="679936"/>
          </a:xfrm>
          <a:prstGeom prst="rect">
            <a:avLst/>
          </a:prstGeom>
          <a:ln>
            <a:noFill/>
          </a:ln>
          <a:extLst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Phase       de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fr-FR" altLang="fr-FR" sz="1400" b="1" dirty="0">
              <a:solidFill>
                <a:schemeClr val="tx1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Désaturation</a:t>
            </a:r>
            <a:endParaRPr kumimoji="0" lang="fr-FR" altLang="fr-FR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4" name="Connecteur en angle 13"/>
          <p:cNvCxnSpPr/>
          <p:nvPr/>
        </p:nvCxnSpPr>
        <p:spPr>
          <a:xfrm rot="10800000" flipV="1">
            <a:off x="2798257" y="4439346"/>
            <a:ext cx="1485710" cy="448628"/>
          </a:xfrm>
          <a:prstGeom prst="bentConnector3">
            <a:avLst>
              <a:gd name="adj1" fmla="val 57052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en angle 14"/>
          <p:cNvCxnSpPr/>
          <p:nvPr/>
        </p:nvCxnSpPr>
        <p:spPr>
          <a:xfrm>
            <a:off x="4318449" y="4447689"/>
            <a:ext cx="1618279" cy="431943"/>
          </a:xfrm>
          <a:prstGeom prst="bentConnector3">
            <a:avLst>
              <a:gd name="adj1" fmla="val 51766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avec flèche 15"/>
          <p:cNvCxnSpPr/>
          <p:nvPr/>
        </p:nvCxnSpPr>
        <p:spPr>
          <a:xfrm>
            <a:off x="4305387" y="1738268"/>
            <a:ext cx="0" cy="45656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avec flèche 16"/>
          <p:cNvCxnSpPr/>
          <p:nvPr/>
        </p:nvCxnSpPr>
        <p:spPr>
          <a:xfrm>
            <a:off x="4302566" y="2750538"/>
            <a:ext cx="5643" cy="774952"/>
          </a:xfrm>
          <a:prstGeom prst="straightConnector1">
            <a:avLst/>
          </a:prstGeom>
          <a:ln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avec flèche 18"/>
          <p:cNvCxnSpPr>
            <a:endCxn id="8" idx="1"/>
          </p:cNvCxnSpPr>
          <p:nvPr/>
        </p:nvCxnSpPr>
        <p:spPr>
          <a:xfrm flipV="1">
            <a:off x="5183747" y="858037"/>
            <a:ext cx="967897" cy="3911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avec flèche 19"/>
          <p:cNvCxnSpPr>
            <a:stCxn id="6" idx="3"/>
          </p:cNvCxnSpPr>
          <p:nvPr/>
        </p:nvCxnSpPr>
        <p:spPr>
          <a:xfrm>
            <a:off x="5181771" y="1362949"/>
            <a:ext cx="848594" cy="358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23" name="Rectangle 19"/>
          <p:cNvSpPr>
            <a:spLocks noChangeArrowheads="1"/>
          </p:cNvSpPr>
          <p:nvPr/>
        </p:nvSpPr>
        <p:spPr bwMode="auto">
          <a:xfrm>
            <a:off x="89710" y="124792"/>
            <a:ext cx="5202370" cy="450676"/>
          </a:xfrm>
          <a:prstGeom prst="rect">
            <a:avLst/>
          </a:prstGeom>
          <a:ln>
            <a:solidFill>
              <a:schemeClr val="tx1"/>
            </a:solidFill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b="0" i="0" u="none" strike="noStrike" cap="none" normalizeH="0" baseline="0" dirty="0">
                <a:ln>
                  <a:solidFill>
                    <a:schemeClr val="tx2"/>
                  </a:solidFill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Formation et devenir de </a:t>
            </a:r>
            <a:r>
              <a:rPr kumimoji="0" lang="fr-FR" altLang="fr-FR" b="0" i="0" u="none" strike="noStrike" cap="none" normalizeH="0" baseline="0" dirty="0" err="1">
                <a:ln>
                  <a:solidFill>
                    <a:schemeClr val="tx2"/>
                  </a:solidFill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Micro-noyaux</a:t>
            </a:r>
            <a:endParaRPr kumimoji="0" lang="fr-FR" altLang="fr-FR" sz="3200" b="0" i="0" u="none" strike="noStrike" cap="none" normalizeH="0" baseline="0" dirty="0">
              <a:ln>
                <a:solidFill>
                  <a:schemeClr val="tx2"/>
                </a:solidFill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Rectangle à coins arrondis 22"/>
          <p:cNvSpPr>
            <a:spLocks noChangeArrowheads="1"/>
          </p:cNvSpPr>
          <p:nvPr/>
        </p:nvSpPr>
        <p:spPr bwMode="auto">
          <a:xfrm>
            <a:off x="6157312" y="1693704"/>
            <a:ext cx="1439024" cy="501129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5400">
            <a:solidFill>
              <a:srgbClr val="4F81BD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altLang="fr-FR" sz="1400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Nucléation Hétérogène</a:t>
            </a:r>
            <a:r>
              <a:rPr kumimoji="0" lang="fr-FR" altLang="fr-F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 </a:t>
            </a:r>
            <a:endParaRPr kumimoji="0" lang="fr-FR" altLang="fr-FR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9" name="Connecteur droit avec flèche 28"/>
          <p:cNvCxnSpPr>
            <a:endCxn id="27" idx="1"/>
          </p:cNvCxnSpPr>
          <p:nvPr/>
        </p:nvCxnSpPr>
        <p:spPr>
          <a:xfrm>
            <a:off x="5181771" y="1468875"/>
            <a:ext cx="975541" cy="4753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Rectangle 13"/>
          <p:cNvSpPr>
            <a:spLocks noChangeArrowheads="1"/>
          </p:cNvSpPr>
          <p:nvPr/>
        </p:nvSpPr>
        <p:spPr bwMode="auto">
          <a:xfrm>
            <a:off x="245182" y="6085406"/>
            <a:ext cx="2600561" cy="331788"/>
          </a:xfrm>
          <a:prstGeom prst="rect">
            <a:avLst/>
          </a:prstGeom>
          <a:solidFill>
            <a:srgbClr val="9BBB59"/>
          </a:solidFill>
          <a:ln w="25400">
            <a:solidFill>
              <a:srgbClr val="4E6128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Désaturation normale</a:t>
            </a:r>
          </a:p>
        </p:txBody>
      </p:sp>
      <p:cxnSp>
        <p:nvCxnSpPr>
          <p:cNvPr id="60" name="Connecteur droit avec flèche 59"/>
          <p:cNvCxnSpPr/>
          <p:nvPr/>
        </p:nvCxnSpPr>
        <p:spPr>
          <a:xfrm>
            <a:off x="1420418" y="5308212"/>
            <a:ext cx="0" cy="6839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ZoneTexte 61"/>
          <p:cNvSpPr txBox="1"/>
          <p:nvPr/>
        </p:nvSpPr>
        <p:spPr>
          <a:xfrm>
            <a:off x="334631" y="5594756"/>
            <a:ext cx="27972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Élimination par le filtre pulmonaire</a:t>
            </a:r>
          </a:p>
        </p:txBody>
      </p:sp>
      <p:sp>
        <p:nvSpPr>
          <p:cNvPr id="65" name="Rectangle 12"/>
          <p:cNvSpPr>
            <a:spLocks noChangeArrowheads="1"/>
          </p:cNvSpPr>
          <p:nvPr/>
        </p:nvSpPr>
        <p:spPr bwMode="auto">
          <a:xfrm>
            <a:off x="5936641" y="5733256"/>
            <a:ext cx="2163751" cy="663575"/>
          </a:xfrm>
          <a:prstGeom prst="rect">
            <a:avLst/>
          </a:prstGeom>
          <a:solidFill>
            <a:srgbClr val="C0504D"/>
          </a:solidFill>
          <a:ln w="25400">
            <a:solidFill>
              <a:srgbClr val="622423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Bulles pathogènes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altLang="fr-FR" sz="16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Accident bullaire initial</a:t>
            </a:r>
            <a:r>
              <a:rPr kumimoji="0" lang="fr-FR" altLang="fr-FR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fr-FR" altLang="fr-FR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</a:t>
            </a:r>
            <a:endParaRPr kumimoji="0" lang="fr-FR" altLang="fr-FR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6" name="Connecteur droit avec flèche 65"/>
          <p:cNvCxnSpPr/>
          <p:nvPr/>
        </p:nvCxnSpPr>
        <p:spPr>
          <a:xfrm>
            <a:off x="7032952" y="5220303"/>
            <a:ext cx="0" cy="3419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necteur droit 32"/>
          <p:cNvCxnSpPr/>
          <p:nvPr/>
        </p:nvCxnSpPr>
        <p:spPr>
          <a:xfrm flipH="1">
            <a:off x="4283967" y="3984179"/>
            <a:ext cx="1" cy="45516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9635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7" grpId="0" animBg="1"/>
      <p:bldP spid="10" grpId="0" animBg="1"/>
      <p:bldP spid="13" grpId="0" animBg="1"/>
      <p:bldP spid="50" grpId="0" animBg="1"/>
      <p:bldP spid="62" grpId="0"/>
      <p:bldP spid="6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 de texte 87"/>
          <p:cNvSpPr txBox="1">
            <a:spLocks noChangeArrowheads="1"/>
          </p:cNvSpPr>
          <p:nvPr/>
        </p:nvSpPr>
        <p:spPr bwMode="auto">
          <a:xfrm rot="-4780427">
            <a:off x="5930107" y="2035969"/>
            <a:ext cx="792162" cy="32385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Favorise </a:t>
            </a: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32"/>
          <p:cNvSpPr>
            <a:spLocks noChangeArrowheads="1"/>
          </p:cNvSpPr>
          <p:nvPr/>
        </p:nvSpPr>
        <p:spPr bwMode="auto">
          <a:xfrm>
            <a:off x="1684020" y="116632"/>
            <a:ext cx="5977890" cy="56916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400" b="1" i="0" u="none" strike="noStrike" cap="none" normalizeH="0" baseline="0" dirty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Accident bullaire initial : taille &gt;20µm, abondantes</a:t>
            </a:r>
            <a:endParaRPr kumimoji="0" lang="fr-FR" altLang="fr-FR" sz="1400" b="1" i="0" u="none" strike="noStrike" cap="none" normalizeH="0" baseline="0" dirty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Zone de texte 35"/>
          <p:cNvSpPr txBox="1">
            <a:spLocks noChangeArrowheads="1"/>
          </p:cNvSpPr>
          <p:nvPr/>
        </p:nvSpPr>
        <p:spPr bwMode="auto">
          <a:xfrm>
            <a:off x="4600666" y="971550"/>
            <a:ext cx="4022634" cy="266700"/>
          </a:xfrm>
          <a:prstGeom prst="rect">
            <a:avLst/>
          </a:prstGeom>
          <a:solidFill>
            <a:srgbClr val="FFFFFF"/>
          </a:solidFill>
          <a:ln w="25400">
            <a:solidFill>
              <a:srgbClr val="C0504D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Vasculaires </a:t>
            </a:r>
            <a:r>
              <a:rPr kumimoji="0" lang="fr-FR" altLang="fr-F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:  </a:t>
            </a:r>
            <a:r>
              <a:rPr kumimoji="0" lang="fr-FR" altLang="fr-FR" sz="1400" b="0" i="0" u="none" strike="noStrike" cap="none" normalizeH="0" baseline="0" dirty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circulantes</a:t>
            </a:r>
            <a:endParaRPr kumimoji="0" lang="fr-FR" altLang="fr-FR" sz="2400" b="0" i="0" u="none" strike="noStrike" cap="none" normalizeH="0" baseline="0" dirty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Zone de texte 36"/>
          <p:cNvSpPr txBox="1">
            <a:spLocks noChangeArrowheads="1"/>
          </p:cNvSpPr>
          <p:nvPr/>
        </p:nvSpPr>
        <p:spPr bwMode="auto">
          <a:xfrm>
            <a:off x="142875" y="979488"/>
            <a:ext cx="2700934" cy="296862"/>
          </a:xfrm>
          <a:prstGeom prst="rect">
            <a:avLst/>
          </a:prstGeom>
          <a:solidFill>
            <a:srgbClr val="FFFFFF"/>
          </a:solidFill>
          <a:ln w="25400">
            <a:solidFill>
              <a:srgbClr val="C0504D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Tissulaire </a:t>
            </a:r>
            <a:r>
              <a:rPr kumimoji="0" lang="fr-FR" altLang="fr-F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: </a:t>
            </a:r>
            <a:r>
              <a:rPr kumimoji="0" lang="fr-FR" altLang="fr-FR" sz="1400" b="0" i="0" u="none" strike="noStrike" cap="none" normalizeH="0" baseline="0" dirty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stationnaires</a:t>
            </a:r>
            <a:endParaRPr kumimoji="0" lang="fr-FR" altLang="fr-FR" sz="2000" b="0" i="0" u="none" strike="noStrike" cap="none" normalizeH="0" baseline="0" dirty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Zone de texte 37"/>
          <p:cNvSpPr txBox="1">
            <a:spLocks noChangeArrowheads="1"/>
          </p:cNvSpPr>
          <p:nvPr/>
        </p:nvSpPr>
        <p:spPr bwMode="auto">
          <a:xfrm>
            <a:off x="1417524" y="2222273"/>
            <a:ext cx="842328" cy="976313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Ostéo-</a:t>
            </a:r>
            <a:r>
              <a:rPr kumimoji="0" lang="fr-FR" altLang="fr-FR" sz="11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arthro</a:t>
            </a:r>
            <a:r>
              <a:rPr kumimoji="0" lang="fr-FR" altLang="fr-FR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musculaire </a:t>
            </a: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Zone de texte 38"/>
          <p:cNvSpPr txBox="1">
            <a:spLocks noChangeArrowheads="1"/>
          </p:cNvSpPr>
          <p:nvPr/>
        </p:nvSpPr>
        <p:spPr bwMode="auto">
          <a:xfrm>
            <a:off x="0" y="2222273"/>
            <a:ext cx="1296671" cy="216126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Cutanés</a:t>
            </a: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Zone de texte 39"/>
          <p:cNvSpPr txBox="1">
            <a:spLocks noChangeArrowheads="1"/>
          </p:cNvSpPr>
          <p:nvPr/>
        </p:nvSpPr>
        <p:spPr bwMode="auto">
          <a:xfrm>
            <a:off x="-1" y="2710429"/>
            <a:ext cx="493713" cy="321697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Puces</a:t>
            </a: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Zone de texte 40"/>
          <p:cNvSpPr txBox="1">
            <a:spLocks noChangeArrowheads="1"/>
          </p:cNvSpPr>
          <p:nvPr/>
        </p:nvSpPr>
        <p:spPr bwMode="auto">
          <a:xfrm>
            <a:off x="580709" y="2710429"/>
            <a:ext cx="715962" cy="321697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Moutons</a:t>
            </a: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Zone de texte 41"/>
          <p:cNvSpPr txBox="1">
            <a:spLocks noChangeArrowheads="1"/>
          </p:cNvSpPr>
          <p:nvPr/>
        </p:nvSpPr>
        <p:spPr bwMode="auto">
          <a:xfrm>
            <a:off x="71801" y="1401694"/>
            <a:ext cx="2917825" cy="25876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200" b="0" i="0" u="none" strike="noStrike" cap="none" normalizeH="0" baseline="0" dirty="0">
                <a:ln>
                  <a:noFill/>
                </a:ln>
                <a:solidFill>
                  <a:srgbClr val="00B0F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Liquides interstitiel ou labyrinthiques ou peau </a:t>
            </a:r>
            <a:endParaRPr kumimoji="0" lang="fr-FR" altLang="fr-F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Zone de texte 42"/>
          <p:cNvSpPr txBox="1">
            <a:spLocks noChangeArrowheads="1"/>
          </p:cNvSpPr>
          <p:nvPr/>
        </p:nvSpPr>
        <p:spPr bwMode="auto">
          <a:xfrm>
            <a:off x="2405380" y="2222273"/>
            <a:ext cx="693738" cy="1158875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Oreille interne</a:t>
            </a:r>
            <a:endParaRPr kumimoji="0" lang="fr-FR" altLang="fr-FR" sz="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Peri</a:t>
            </a:r>
            <a:r>
              <a:rPr kumimoji="0" lang="fr-FR" altLang="fr-FR" sz="11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fr-FR" altLang="fr-FR" sz="11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endo-lymphe</a:t>
            </a:r>
            <a:r>
              <a:rPr kumimoji="0" lang="fr-FR" altLang="fr-FR" sz="11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Zone de texte 43"/>
          <p:cNvSpPr txBox="1">
            <a:spLocks noChangeArrowheads="1"/>
          </p:cNvSpPr>
          <p:nvPr/>
        </p:nvSpPr>
        <p:spPr bwMode="auto">
          <a:xfrm>
            <a:off x="4133056" y="1779202"/>
            <a:ext cx="827087" cy="266700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Médullaire</a:t>
            </a: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Zone de texte 44"/>
          <p:cNvSpPr txBox="1">
            <a:spLocks noChangeArrowheads="1"/>
          </p:cNvSpPr>
          <p:nvPr/>
        </p:nvSpPr>
        <p:spPr bwMode="auto">
          <a:xfrm>
            <a:off x="5180012" y="1769677"/>
            <a:ext cx="868363" cy="701675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Pulmonaire </a:t>
            </a:r>
            <a:r>
              <a:rPr kumimoji="0" lang="fr-FR" altLang="fr-FR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Blocage partiel </a:t>
            </a: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Zone de texte 45"/>
          <p:cNvSpPr txBox="1">
            <a:spLocks noChangeArrowheads="1"/>
          </p:cNvSpPr>
          <p:nvPr/>
        </p:nvSpPr>
        <p:spPr bwMode="auto">
          <a:xfrm>
            <a:off x="5203030" y="2665414"/>
            <a:ext cx="845345" cy="366712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CHOKES</a:t>
            </a: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Zone de texte 46"/>
          <p:cNvSpPr txBox="1">
            <a:spLocks noChangeArrowheads="1"/>
          </p:cNvSpPr>
          <p:nvPr/>
        </p:nvSpPr>
        <p:spPr bwMode="auto">
          <a:xfrm>
            <a:off x="6467475" y="1600200"/>
            <a:ext cx="2155825" cy="342900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Artériel passage</a:t>
            </a: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Zone de texte 47"/>
          <p:cNvSpPr txBox="1">
            <a:spLocks noChangeArrowheads="1"/>
          </p:cNvSpPr>
          <p:nvPr/>
        </p:nvSpPr>
        <p:spPr bwMode="auto">
          <a:xfrm>
            <a:off x="6515100" y="1963738"/>
            <a:ext cx="1965325" cy="4873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Shunts Pulmonaires Cardiaques : FOP</a:t>
            </a:r>
            <a:endParaRPr kumimoji="0" lang="fr-FR" altLang="fr-FR" sz="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Zone de texte 48"/>
          <p:cNvSpPr txBox="1">
            <a:spLocks noChangeArrowheads="1"/>
          </p:cNvSpPr>
          <p:nvPr/>
        </p:nvSpPr>
        <p:spPr bwMode="auto">
          <a:xfrm>
            <a:off x="8029575" y="2662238"/>
            <a:ext cx="922338" cy="457200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Cérébral</a:t>
            </a:r>
            <a:endParaRPr kumimoji="0" lang="fr-FR" altLang="fr-FR" sz="5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Central</a:t>
            </a: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Zone de texte 49"/>
          <p:cNvSpPr txBox="1">
            <a:spLocks noChangeArrowheads="1"/>
          </p:cNvSpPr>
          <p:nvPr/>
        </p:nvSpPr>
        <p:spPr bwMode="auto">
          <a:xfrm>
            <a:off x="6467475" y="2665413"/>
            <a:ext cx="1355725" cy="419100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Oreilles interne</a:t>
            </a:r>
            <a: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vestibulaires</a:t>
            </a: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Zone de texte 51"/>
          <p:cNvSpPr txBox="1">
            <a:spLocks noChangeArrowheads="1"/>
          </p:cNvSpPr>
          <p:nvPr/>
        </p:nvSpPr>
        <p:spPr bwMode="auto">
          <a:xfrm>
            <a:off x="3017457" y="6112193"/>
            <a:ext cx="1655508" cy="266700"/>
          </a:xfrm>
          <a:prstGeom prst="rect">
            <a:avLst/>
          </a:prstGeom>
          <a:solidFill>
            <a:srgbClr val="FFFFFF"/>
          </a:solidFill>
          <a:ln w="25400">
            <a:solidFill>
              <a:srgbClr val="C0504D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1" i="0" u="none" strike="noStrike" cap="none" normalizeH="0" baseline="0">
                <a:ln>
                  <a:noFill/>
                </a:ln>
                <a:solidFill>
                  <a:srgbClr val="C0504D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MDD</a:t>
            </a: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2" name="Connecteur droit avec flèche 21"/>
          <p:cNvCxnSpPr/>
          <p:nvPr/>
        </p:nvCxnSpPr>
        <p:spPr>
          <a:xfrm>
            <a:off x="2651760" y="1322104"/>
            <a:ext cx="0" cy="7695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en angle 22"/>
          <p:cNvCxnSpPr/>
          <p:nvPr/>
        </p:nvCxnSpPr>
        <p:spPr>
          <a:xfrm rot="10800000" flipV="1">
            <a:off x="2843809" y="685798"/>
            <a:ext cx="1174111" cy="521971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cteur droit avec flèche 23"/>
          <p:cNvCxnSpPr/>
          <p:nvPr/>
        </p:nvCxnSpPr>
        <p:spPr>
          <a:xfrm>
            <a:off x="3790950" y="1478280"/>
            <a:ext cx="0" cy="3223260"/>
          </a:xfrm>
          <a:prstGeom prst="straightConnector1">
            <a:avLst/>
          </a:prstGeom>
          <a:ln>
            <a:prstDash val="sysDash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5" name="Connecteur en angle 24"/>
          <p:cNvCxnSpPr/>
          <p:nvPr/>
        </p:nvCxnSpPr>
        <p:spPr>
          <a:xfrm>
            <a:off x="3839618" y="676275"/>
            <a:ext cx="761048" cy="531495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Zone de texte 52"/>
          <p:cNvSpPr txBox="1">
            <a:spLocks noChangeArrowheads="1"/>
          </p:cNvSpPr>
          <p:nvPr/>
        </p:nvSpPr>
        <p:spPr bwMode="auto">
          <a:xfrm>
            <a:off x="3106738" y="4793881"/>
            <a:ext cx="1439862" cy="250825"/>
          </a:xfrm>
          <a:prstGeom prst="rect">
            <a:avLst/>
          </a:prstGeom>
          <a:solidFill>
            <a:srgbClr val="F79646"/>
          </a:solidFill>
          <a:ln w="25400">
            <a:solidFill>
              <a:srgbClr val="B66D3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Zone de texte 60"/>
          <p:cNvSpPr txBox="1">
            <a:spLocks noChangeArrowheads="1"/>
          </p:cNvSpPr>
          <p:nvPr/>
        </p:nvSpPr>
        <p:spPr bwMode="auto">
          <a:xfrm>
            <a:off x="1417524" y="5582126"/>
            <a:ext cx="4759369" cy="487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0" i="0" u="none" strike="noStrike" cap="none" normalizeH="0" baseline="0" dirty="0">
                <a:ln>
                  <a:noFill/>
                </a:ln>
                <a:solidFill>
                  <a:srgbClr val="00B0F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Systèmes  de coagulation et immunitaires, D’inflammation</a:t>
            </a: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9" name="Connecteur en angle 28"/>
          <p:cNvCxnSpPr/>
          <p:nvPr/>
        </p:nvCxnSpPr>
        <p:spPr>
          <a:xfrm flipV="1">
            <a:off x="6014085" y="1874520"/>
            <a:ext cx="464820" cy="883920"/>
          </a:xfrm>
          <a:prstGeom prst="bentConnector3">
            <a:avLst/>
          </a:prstGeom>
          <a:ln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cteur droit avec flèche 30"/>
          <p:cNvCxnSpPr/>
          <p:nvPr/>
        </p:nvCxnSpPr>
        <p:spPr>
          <a:xfrm>
            <a:off x="5893110" y="1287236"/>
            <a:ext cx="0" cy="4876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necteur droit avec flèche 31"/>
          <p:cNvCxnSpPr/>
          <p:nvPr/>
        </p:nvCxnSpPr>
        <p:spPr>
          <a:xfrm flipH="1">
            <a:off x="4586288" y="1249136"/>
            <a:ext cx="774700" cy="5257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necteur droit avec flèche 32"/>
          <p:cNvCxnSpPr>
            <a:stCxn id="4" idx="2"/>
          </p:cNvCxnSpPr>
          <p:nvPr/>
        </p:nvCxnSpPr>
        <p:spPr>
          <a:xfrm>
            <a:off x="6611983" y="1238250"/>
            <a:ext cx="978648" cy="39211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necteur droit avec flèche 33"/>
          <p:cNvCxnSpPr/>
          <p:nvPr/>
        </p:nvCxnSpPr>
        <p:spPr>
          <a:xfrm flipH="1">
            <a:off x="7567651" y="2362200"/>
            <a:ext cx="245586" cy="31893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cteur droit avec flèche 34"/>
          <p:cNvCxnSpPr/>
          <p:nvPr/>
        </p:nvCxnSpPr>
        <p:spPr>
          <a:xfrm>
            <a:off x="7846502" y="2381092"/>
            <a:ext cx="325898" cy="3000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cteur droit avec flèche 35"/>
          <p:cNvCxnSpPr/>
          <p:nvPr/>
        </p:nvCxnSpPr>
        <p:spPr>
          <a:xfrm flipH="1">
            <a:off x="5663405" y="2451100"/>
            <a:ext cx="60723" cy="30194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necteur droit avec flèche 37"/>
          <p:cNvCxnSpPr/>
          <p:nvPr/>
        </p:nvCxnSpPr>
        <p:spPr>
          <a:xfrm>
            <a:off x="687751" y="1322104"/>
            <a:ext cx="0" cy="7695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necteur droit avec flèche 38"/>
          <p:cNvCxnSpPr/>
          <p:nvPr/>
        </p:nvCxnSpPr>
        <p:spPr>
          <a:xfrm>
            <a:off x="1762488" y="1322104"/>
            <a:ext cx="0" cy="8201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necteur droit avec flèche 39"/>
          <p:cNvCxnSpPr>
            <a:stCxn id="26" idx="2"/>
          </p:cNvCxnSpPr>
          <p:nvPr/>
        </p:nvCxnSpPr>
        <p:spPr>
          <a:xfrm flipH="1">
            <a:off x="3806463" y="5044706"/>
            <a:ext cx="20206" cy="102478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necteur droit 40"/>
          <p:cNvCxnSpPr/>
          <p:nvPr/>
        </p:nvCxnSpPr>
        <p:spPr>
          <a:xfrm>
            <a:off x="7823200" y="1981200"/>
            <a:ext cx="11651" cy="3998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43" name="Rectangle 4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5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fr-FR" altLang="fr-FR" sz="5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4" name="Rectangle 46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fr-FR" altLang="fr-FR" sz="5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" name="Rectangle 68"/>
          <p:cNvSpPr>
            <a:spLocks noChangeArrowheads="1"/>
          </p:cNvSpPr>
          <p:nvPr/>
        </p:nvSpPr>
        <p:spPr bwMode="auto">
          <a:xfrm>
            <a:off x="0" y="1371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5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7" name="Connecteur droit avec flèche 36"/>
          <p:cNvCxnSpPr>
            <a:endCxn id="8" idx="0"/>
          </p:cNvCxnSpPr>
          <p:nvPr/>
        </p:nvCxnSpPr>
        <p:spPr>
          <a:xfrm flipH="1">
            <a:off x="246856" y="2471352"/>
            <a:ext cx="21115" cy="23907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necteur droit avec flèche 46"/>
          <p:cNvCxnSpPr>
            <a:endCxn id="9" idx="0"/>
          </p:cNvCxnSpPr>
          <p:nvPr/>
        </p:nvCxnSpPr>
        <p:spPr>
          <a:xfrm>
            <a:off x="848700" y="2529525"/>
            <a:ext cx="89990" cy="1809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429577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0" grpId="0" animBg="1"/>
      <p:bldP spid="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2"/>
          <p:cNvSpPr>
            <a:spLocks noChangeArrowheads="1"/>
          </p:cNvSpPr>
          <p:nvPr/>
        </p:nvSpPr>
        <p:spPr bwMode="auto">
          <a:xfrm>
            <a:off x="1684020" y="116632"/>
            <a:ext cx="5977890" cy="56916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400" b="1" i="0" u="none" strike="noStrike" cap="none" normalizeH="0" baseline="0" dirty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Accident bullaire initial : taille &gt;20µm, abondantes</a:t>
            </a:r>
            <a:endParaRPr kumimoji="0" lang="fr-FR" altLang="fr-FR" sz="1400" b="1" i="0" u="none" strike="noStrike" cap="none" normalizeH="0" baseline="0" dirty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Zone de texte 35"/>
          <p:cNvSpPr txBox="1">
            <a:spLocks noChangeArrowheads="1"/>
          </p:cNvSpPr>
          <p:nvPr/>
        </p:nvSpPr>
        <p:spPr bwMode="auto">
          <a:xfrm>
            <a:off x="4600666" y="1414612"/>
            <a:ext cx="4022634" cy="266700"/>
          </a:xfrm>
          <a:prstGeom prst="rect">
            <a:avLst/>
          </a:prstGeom>
          <a:solidFill>
            <a:srgbClr val="FFFFFF"/>
          </a:solidFill>
          <a:ln w="25400">
            <a:solidFill>
              <a:srgbClr val="C0504D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Vasculaires </a:t>
            </a:r>
            <a:r>
              <a:rPr kumimoji="0" lang="fr-FR" altLang="fr-F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:  </a:t>
            </a:r>
            <a:r>
              <a:rPr kumimoji="0" lang="fr-FR" altLang="fr-FR" sz="1400" b="0" i="0" u="none" strike="noStrike" cap="none" normalizeH="0" baseline="0" dirty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circulantes</a:t>
            </a:r>
            <a:endParaRPr kumimoji="0" lang="fr-FR" altLang="fr-FR" sz="2400" b="0" i="0" u="none" strike="noStrike" cap="none" normalizeH="0" baseline="0" dirty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Zone de texte 36"/>
          <p:cNvSpPr txBox="1">
            <a:spLocks noChangeArrowheads="1"/>
          </p:cNvSpPr>
          <p:nvPr/>
        </p:nvSpPr>
        <p:spPr bwMode="auto">
          <a:xfrm>
            <a:off x="362749" y="1406448"/>
            <a:ext cx="2809380" cy="723648"/>
          </a:xfrm>
          <a:prstGeom prst="rect">
            <a:avLst/>
          </a:prstGeom>
          <a:solidFill>
            <a:srgbClr val="FFFFFF"/>
          </a:solidFill>
          <a:ln w="25400">
            <a:solidFill>
              <a:srgbClr val="C0504D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Tissulaire : </a:t>
            </a:r>
            <a:r>
              <a:rPr kumimoji="0" lang="fr-FR" altLang="fr-FR" sz="2000" b="1" i="0" u="none" strike="noStrike" cap="none" normalizeH="0" baseline="0" dirty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stationnaires</a:t>
            </a:r>
            <a:endParaRPr kumimoji="0" lang="fr-FR" altLang="fr-FR" sz="3200" b="1" i="0" u="none" strike="noStrike" cap="none" normalizeH="0" baseline="0" dirty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Zone de texte 41"/>
          <p:cNvSpPr txBox="1">
            <a:spLocks noChangeArrowheads="1"/>
          </p:cNvSpPr>
          <p:nvPr/>
        </p:nvSpPr>
        <p:spPr bwMode="auto">
          <a:xfrm>
            <a:off x="254304" y="2142229"/>
            <a:ext cx="2917825" cy="25876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b="1" i="0" u="none" strike="noStrike" cap="none" normalizeH="0" baseline="0" dirty="0">
                <a:ln>
                  <a:noFill/>
                </a:ln>
                <a:solidFill>
                  <a:srgbClr val="00B0F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Liquides interstitiel ou labyrinthiques ou peau </a:t>
            </a:r>
            <a:endParaRPr kumimoji="0" lang="fr-FR" altLang="fr-FR" sz="3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Zone de texte 50"/>
          <p:cNvSpPr txBox="1">
            <a:spLocks noChangeArrowheads="1"/>
          </p:cNvSpPr>
          <p:nvPr/>
        </p:nvSpPr>
        <p:spPr bwMode="auto">
          <a:xfrm>
            <a:off x="268765" y="3212976"/>
            <a:ext cx="4879299" cy="1296144"/>
          </a:xfrm>
          <a:prstGeom prst="rect">
            <a:avLst/>
          </a:prstGeom>
          <a:solidFill>
            <a:srgbClr val="F79646"/>
          </a:solidFill>
          <a:ln w="25400">
            <a:solidFill>
              <a:srgbClr val="974706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Action :</a:t>
            </a:r>
            <a:endParaRPr kumimoji="0" lang="fr-FR" altLang="fr-FR" sz="5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Compression : dilatation dans un espace petit </a:t>
            </a:r>
            <a:endParaRPr kumimoji="0" lang="fr-FR" altLang="fr-F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Dilacération : ex tendon</a:t>
            </a:r>
            <a:endParaRPr kumimoji="0" lang="fr-FR" altLang="fr-F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2" name="Connecteur droit avec flèche 21"/>
          <p:cNvCxnSpPr/>
          <p:nvPr/>
        </p:nvCxnSpPr>
        <p:spPr>
          <a:xfrm>
            <a:off x="2651760" y="2145914"/>
            <a:ext cx="0" cy="10670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en angle 22"/>
          <p:cNvCxnSpPr/>
          <p:nvPr/>
        </p:nvCxnSpPr>
        <p:spPr>
          <a:xfrm rot="10800000" flipV="1">
            <a:off x="3125665" y="674367"/>
            <a:ext cx="1174112" cy="1022026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cteur en angle 24"/>
          <p:cNvCxnSpPr/>
          <p:nvPr/>
        </p:nvCxnSpPr>
        <p:spPr>
          <a:xfrm>
            <a:off x="3839618" y="949098"/>
            <a:ext cx="761048" cy="531495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necteur droit avec flèche 37"/>
          <p:cNvCxnSpPr/>
          <p:nvPr/>
        </p:nvCxnSpPr>
        <p:spPr>
          <a:xfrm>
            <a:off x="687751" y="2100194"/>
            <a:ext cx="0" cy="111278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necteur droit avec flèche 38"/>
          <p:cNvCxnSpPr/>
          <p:nvPr/>
        </p:nvCxnSpPr>
        <p:spPr>
          <a:xfrm>
            <a:off x="1684020" y="2142229"/>
            <a:ext cx="0" cy="107074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43" name="Rectangle 4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5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fr-FR" altLang="fr-FR" sz="5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4" name="Rectangle 46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fr-FR" altLang="fr-FR" sz="5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" name="Rectangle 68"/>
          <p:cNvSpPr>
            <a:spLocks noChangeArrowheads="1"/>
          </p:cNvSpPr>
          <p:nvPr/>
        </p:nvSpPr>
        <p:spPr bwMode="auto">
          <a:xfrm>
            <a:off x="0" y="1371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5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18891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10" grpId="0" animBg="1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51520" y="1196752"/>
            <a:ext cx="4788024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b="1" u="sng" dirty="0">
                <a:solidFill>
                  <a:schemeClr val="tx2"/>
                </a:solidFill>
                <a:latin typeface="Calibri"/>
              </a:rPr>
              <a:t>Compression</a:t>
            </a:r>
            <a:r>
              <a:rPr lang="fr-FR" sz="2800" dirty="0">
                <a:solidFill>
                  <a:schemeClr val="tx2"/>
                </a:solidFill>
                <a:latin typeface="Calibri"/>
              </a:rPr>
              <a:t> </a:t>
            </a:r>
            <a:r>
              <a:rPr lang="fr-FR" sz="2000" dirty="0">
                <a:latin typeface="Calibri"/>
              </a:rPr>
              <a:t>(bulle tissulaire)</a:t>
            </a:r>
          </a:p>
          <a:p>
            <a:r>
              <a:rPr lang="fr-FR" dirty="0"/>
              <a:t>Se forme dans les tissus et n’a pas le temps de repasser dans le sang</a:t>
            </a:r>
          </a:p>
          <a:p>
            <a:pPr marL="361950" lvl="1" indent="-361950">
              <a:buFont typeface="Arial" panose="020B0604020202020204" pitchFamily="34" charset="0"/>
              <a:buChar char="•"/>
            </a:pPr>
            <a:r>
              <a:rPr lang="fr-FR" dirty="0"/>
              <a:t>Ecrase le tissu ou les vaisseaux à proximité</a:t>
            </a:r>
          </a:p>
          <a:p>
            <a:pPr marL="361950" lvl="1" indent="-361950">
              <a:buFont typeface="Arial" panose="020B0604020202020204" pitchFamily="34" charset="0"/>
              <a:buChar char="•"/>
            </a:pPr>
            <a:r>
              <a:rPr lang="fr-FR" dirty="0"/>
              <a:t>Entraîne un appel de liquide interstitiel (</a:t>
            </a:r>
            <a:r>
              <a:rPr lang="fr-FR" dirty="0" err="1"/>
              <a:t>oedème</a:t>
            </a:r>
            <a:r>
              <a:rPr lang="fr-FR" dirty="0"/>
              <a:t>)</a:t>
            </a:r>
          </a:p>
          <a:p>
            <a:pPr marL="361950" lvl="1" indent="-361950">
              <a:buFont typeface="Arial" panose="020B0604020202020204" pitchFamily="34" charset="0"/>
              <a:buChar char="•"/>
            </a:pPr>
            <a:r>
              <a:rPr lang="fr-FR" dirty="0"/>
              <a:t>Compression des nerfs: douleurs, sensation de picotement,</a:t>
            </a:r>
          </a:p>
          <a:p>
            <a:pPr marL="361950" lvl="1" indent="-361950">
              <a:buFont typeface="Arial" panose="020B0604020202020204" pitchFamily="34" charset="0"/>
              <a:buChar char="•"/>
            </a:pPr>
            <a:r>
              <a:rPr lang="fr-FR" dirty="0"/>
              <a:t> Compression d’un tendon</a:t>
            </a:r>
          </a:p>
          <a:p>
            <a:pPr marL="361950" lvl="1" indent="-361950">
              <a:buFont typeface="Arial" panose="020B0604020202020204" pitchFamily="34" charset="0"/>
              <a:buChar char="•"/>
            </a:pPr>
            <a:endParaRPr lang="fr-FR" dirty="0"/>
          </a:p>
          <a:p>
            <a:r>
              <a:rPr lang="fr-FR" sz="2800" b="1" u="sng" dirty="0">
                <a:solidFill>
                  <a:schemeClr val="tx2"/>
                </a:solidFill>
                <a:latin typeface="Calibri"/>
              </a:rPr>
              <a:t>Dilacération </a:t>
            </a:r>
            <a:r>
              <a:rPr lang="fr-FR" dirty="0">
                <a:latin typeface="Calibri"/>
              </a:rPr>
              <a:t>(bulle tissulaire)</a:t>
            </a:r>
          </a:p>
          <a:p>
            <a:endParaRPr lang="fr-FR" sz="2800" dirty="0">
              <a:solidFill>
                <a:srgbClr val="002060"/>
              </a:solidFill>
              <a:latin typeface="Calibri"/>
            </a:endParaRPr>
          </a:p>
          <a:p>
            <a:r>
              <a:rPr lang="fr-FR" dirty="0">
                <a:solidFill>
                  <a:srgbClr val="595959"/>
                </a:solidFill>
                <a:latin typeface="Wingdings"/>
              </a:rPr>
              <a:t> </a:t>
            </a:r>
            <a:r>
              <a:rPr lang="fr-FR" dirty="0">
                <a:latin typeface="Calibri"/>
              </a:rPr>
              <a:t>Bulle dilacère le tissu (exemple: tendon)</a:t>
            </a:r>
          </a:p>
          <a:p>
            <a:pPr marL="285750" indent="-285750">
              <a:buFont typeface="Wingdings"/>
              <a:buChar char="§"/>
            </a:pPr>
            <a:r>
              <a:rPr lang="fr-FR" dirty="0">
                <a:latin typeface="Calibri"/>
              </a:rPr>
              <a:t>Bulle dans le tissu adipeux: passage de graisse dans le sang, embolie graisseuse (non réduite par la </a:t>
            </a:r>
            <a:r>
              <a:rPr lang="fr-FR" dirty="0" err="1">
                <a:latin typeface="Calibri"/>
              </a:rPr>
              <a:t>re</a:t>
            </a:r>
            <a:r>
              <a:rPr lang="fr-FR" dirty="0">
                <a:latin typeface="Calibri"/>
              </a:rPr>
              <a:t>-compression)</a:t>
            </a:r>
          </a:p>
          <a:p>
            <a:pPr marL="285750" indent="-285750">
              <a:buFont typeface="Wingdings"/>
              <a:buChar char="§"/>
            </a:pPr>
            <a:endParaRPr lang="fr-FR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548631"/>
            <a:ext cx="3687763" cy="2384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5108" y="4761047"/>
            <a:ext cx="3672000" cy="18549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251520" y="404664"/>
            <a:ext cx="66611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u="sng" dirty="0">
                <a:solidFill>
                  <a:srgbClr val="FF0000"/>
                </a:solidFill>
              </a:rPr>
              <a:t>Action , impact de la bulle tissulaire</a:t>
            </a:r>
          </a:p>
        </p:txBody>
      </p:sp>
    </p:spTree>
    <p:extLst>
      <p:ext uri="{BB962C8B-B14F-4D97-AF65-F5344CB8AC3E}">
        <p14:creationId xmlns:p14="http://schemas.microsoft.com/office/powerpoint/2010/main" val="31452402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2"/>
          <p:cNvSpPr>
            <a:spLocks noChangeArrowheads="1"/>
          </p:cNvSpPr>
          <p:nvPr/>
        </p:nvSpPr>
        <p:spPr bwMode="auto">
          <a:xfrm>
            <a:off x="1684020" y="116632"/>
            <a:ext cx="5977890" cy="56916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400" b="1" i="0" u="none" strike="noStrike" cap="none" normalizeH="0" baseline="0" dirty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Accident bullaire initial : taille &gt;20µm, abondantes</a:t>
            </a:r>
            <a:endParaRPr kumimoji="0" lang="fr-FR" altLang="fr-FR" sz="1400" b="1" i="0" u="none" strike="noStrike" cap="none" normalizeH="0" baseline="0" dirty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Zone de texte 35"/>
          <p:cNvSpPr txBox="1">
            <a:spLocks noChangeArrowheads="1"/>
          </p:cNvSpPr>
          <p:nvPr/>
        </p:nvSpPr>
        <p:spPr bwMode="auto">
          <a:xfrm>
            <a:off x="4600666" y="1414612"/>
            <a:ext cx="4022634" cy="266700"/>
          </a:xfrm>
          <a:prstGeom prst="rect">
            <a:avLst/>
          </a:prstGeom>
          <a:solidFill>
            <a:srgbClr val="FFFFFF"/>
          </a:solidFill>
          <a:ln w="25400">
            <a:solidFill>
              <a:srgbClr val="C0504D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Vasculaires </a:t>
            </a:r>
            <a:r>
              <a:rPr kumimoji="0" lang="fr-FR" altLang="fr-F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:  </a:t>
            </a:r>
            <a:r>
              <a:rPr kumimoji="0" lang="fr-FR" altLang="fr-FR" sz="1400" b="0" i="0" u="none" strike="noStrike" cap="none" normalizeH="0" baseline="0" dirty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circulantes</a:t>
            </a:r>
            <a:endParaRPr kumimoji="0" lang="fr-FR" altLang="fr-FR" sz="2400" b="0" i="0" u="none" strike="noStrike" cap="none" normalizeH="0" baseline="0" dirty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Zone de texte 36"/>
          <p:cNvSpPr txBox="1">
            <a:spLocks noChangeArrowheads="1"/>
          </p:cNvSpPr>
          <p:nvPr/>
        </p:nvSpPr>
        <p:spPr bwMode="auto">
          <a:xfrm>
            <a:off x="362749" y="1406448"/>
            <a:ext cx="2809380" cy="723648"/>
          </a:xfrm>
          <a:prstGeom prst="rect">
            <a:avLst/>
          </a:prstGeom>
          <a:solidFill>
            <a:srgbClr val="FFFFFF"/>
          </a:solidFill>
          <a:ln w="25400">
            <a:solidFill>
              <a:srgbClr val="C0504D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Tissulaire : </a:t>
            </a:r>
            <a:r>
              <a:rPr kumimoji="0" lang="fr-FR" altLang="fr-FR" sz="2000" b="1" i="0" u="none" strike="noStrike" cap="none" normalizeH="0" baseline="0" dirty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stationnaires</a:t>
            </a:r>
            <a:endParaRPr kumimoji="0" lang="fr-FR" altLang="fr-FR" sz="3200" b="1" i="0" u="none" strike="noStrike" cap="none" normalizeH="0" baseline="0" dirty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Zone de texte 41"/>
          <p:cNvSpPr txBox="1">
            <a:spLocks noChangeArrowheads="1"/>
          </p:cNvSpPr>
          <p:nvPr/>
        </p:nvSpPr>
        <p:spPr bwMode="auto">
          <a:xfrm>
            <a:off x="254304" y="2142229"/>
            <a:ext cx="2917825" cy="25876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b="1" i="0" u="none" strike="noStrike" cap="none" normalizeH="0" baseline="0" dirty="0">
                <a:ln>
                  <a:noFill/>
                </a:ln>
                <a:solidFill>
                  <a:srgbClr val="00B0F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Liquides interstitiel ou labyrinthiques ou peau </a:t>
            </a:r>
            <a:endParaRPr kumimoji="0" lang="fr-FR" altLang="fr-FR" sz="3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Zone de texte 50"/>
          <p:cNvSpPr txBox="1">
            <a:spLocks noChangeArrowheads="1"/>
          </p:cNvSpPr>
          <p:nvPr/>
        </p:nvSpPr>
        <p:spPr bwMode="auto">
          <a:xfrm>
            <a:off x="268765" y="3212976"/>
            <a:ext cx="4879299" cy="1296144"/>
          </a:xfrm>
          <a:prstGeom prst="rect">
            <a:avLst/>
          </a:prstGeom>
          <a:solidFill>
            <a:srgbClr val="F79646"/>
          </a:solidFill>
          <a:ln w="25400">
            <a:solidFill>
              <a:srgbClr val="974706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Action :</a:t>
            </a:r>
            <a:endParaRPr kumimoji="0" lang="fr-FR" altLang="fr-FR" sz="5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Compression : dilatation dans un espace petit </a:t>
            </a:r>
            <a:endParaRPr kumimoji="0" lang="fr-FR" altLang="fr-F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Dilacération : ex tendon</a:t>
            </a:r>
            <a:endParaRPr kumimoji="0" lang="fr-FR" altLang="fr-F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2" name="Connecteur droit avec flèche 21"/>
          <p:cNvCxnSpPr/>
          <p:nvPr/>
        </p:nvCxnSpPr>
        <p:spPr>
          <a:xfrm>
            <a:off x="2651760" y="2145914"/>
            <a:ext cx="0" cy="10670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en angle 22"/>
          <p:cNvCxnSpPr/>
          <p:nvPr/>
        </p:nvCxnSpPr>
        <p:spPr>
          <a:xfrm rot="10800000" flipV="1">
            <a:off x="3125665" y="674367"/>
            <a:ext cx="1174112" cy="1022026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cteur en angle 24"/>
          <p:cNvCxnSpPr/>
          <p:nvPr/>
        </p:nvCxnSpPr>
        <p:spPr>
          <a:xfrm>
            <a:off x="3839618" y="949098"/>
            <a:ext cx="761048" cy="531495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necteur droit avec flèche 37"/>
          <p:cNvCxnSpPr/>
          <p:nvPr/>
        </p:nvCxnSpPr>
        <p:spPr>
          <a:xfrm>
            <a:off x="687751" y="2100194"/>
            <a:ext cx="0" cy="111278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necteur droit avec flèche 38"/>
          <p:cNvCxnSpPr/>
          <p:nvPr/>
        </p:nvCxnSpPr>
        <p:spPr>
          <a:xfrm>
            <a:off x="1684020" y="2142229"/>
            <a:ext cx="0" cy="107074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43" name="Rectangle 4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5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fr-FR" altLang="fr-FR" sz="5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4" name="Rectangle 46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fr-FR" altLang="fr-FR" sz="5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" name="Rectangle 68"/>
          <p:cNvSpPr>
            <a:spLocks noChangeArrowheads="1"/>
          </p:cNvSpPr>
          <p:nvPr/>
        </p:nvSpPr>
        <p:spPr bwMode="auto">
          <a:xfrm>
            <a:off x="0" y="1371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5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74850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10" grpId="0" animBg="1"/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 de texte 87"/>
          <p:cNvSpPr txBox="1">
            <a:spLocks noChangeArrowheads="1"/>
          </p:cNvSpPr>
          <p:nvPr/>
        </p:nvSpPr>
        <p:spPr bwMode="auto">
          <a:xfrm rot="-4780427">
            <a:off x="5930107" y="2035969"/>
            <a:ext cx="792162" cy="32385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Favorise </a:t>
            </a: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32"/>
          <p:cNvSpPr>
            <a:spLocks noChangeArrowheads="1"/>
          </p:cNvSpPr>
          <p:nvPr/>
        </p:nvSpPr>
        <p:spPr bwMode="auto">
          <a:xfrm>
            <a:off x="1684020" y="116632"/>
            <a:ext cx="5977890" cy="56916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400" b="1" i="0" u="none" strike="noStrike" cap="none" normalizeH="0" baseline="0" dirty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Accident bullaire initial : taille &gt;20µm, abondantes</a:t>
            </a:r>
            <a:endParaRPr kumimoji="0" lang="fr-FR" altLang="fr-FR" sz="1400" b="1" i="0" u="none" strike="noStrike" cap="none" normalizeH="0" baseline="0" dirty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Zone de texte 35"/>
          <p:cNvSpPr txBox="1">
            <a:spLocks noChangeArrowheads="1"/>
          </p:cNvSpPr>
          <p:nvPr/>
        </p:nvSpPr>
        <p:spPr bwMode="auto">
          <a:xfrm>
            <a:off x="4600666" y="971550"/>
            <a:ext cx="4022634" cy="266700"/>
          </a:xfrm>
          <a:prstGeom prst="rect">
            <a:avLst/>
          </a:prstGeom>
          <a:solidFill>
            <a:srgbClr val="FFFFFF"/>
          </a:solidFill>
          <a:ln w="25400">
            <a:solidFill>
              <a:srgbClr val="C0504D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Vasculaires </a:t>
            </a:r>
            <a:r>
              <a:rPr kumimoji="0" lang="fr-FR" altLang="fr-F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:  </a:t>
            </a:r>
            <a:r>
              <a:rPr kumimoji="0" lang="fr-FR" altLang="fr-FR" sz="1400" b="0" i="0" u="none" strike="noStrike" cap="none" normalizeH="0" baseline="0" dirty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circulantes</a:t>
            </a:r>
            <a:endParaRPr kumimoji="0" lang="fr-FR" altLang="fr-FR" sz="2400" b="0" i="0" u="none" strike="noStrike" cap="none" normalizeH="0" baseline="0" dirty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Zone de texte 36"/>
          <p:cNvSpPr txBox="1">
            <a:spLocks noChangeArrowheads="1"/>
          </p:cNvSpPr>
          <p:nvPr/>
        </p:nvSpPr>
        <p:spPr bwMode="auto">
          <a:xfrm>
            <a:off x="142875" y="979488"/>
            <a:ext cx="2700934" cy="296862"/>
          </a:xfrm>
          <a:prstGeom prst="rect">
            <a:avLst/>
          </a:prstGeom>
          <a:solidFill>
            <a:srgbClr val="FFFFFF"/>
          </a:solidFill>
          <a:ln w="25400">
            <a:solidFill>
              <a:srgbClr val="C0504D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Tissulaire </a:t>
            </a:r>
            <a:r>
              <a:rPr kumimoji="0" lang="fr-FR" altLang="fr-F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: </a:t>
            </a:r>
            <a:r>
              <a:rPr kumimoji="0" lang="fr-FR" altLang="fr-FR" sz="1400" b="0" i="0" u="none" strike="noStrike" cap="none" normalizeH="0" baseline="0" dirty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stationnaires</a:t>
            </a:r>
            <a:endParaRPr kumimoji="0" lang="fr-FR" altLang="fr-FR" sz="2000" b="0" i="0" u="none" strike="noStrike" cap="none" normalizeH="0" baseline="0" dirty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Zone de texte 41"/>
          <p:cNvSpPr txBox="1">
            <a:spLocks noChangeArrowheads="1"/>
          </p:cNvSpPr>
          <p:nvPr/>
        </p:nvSpPr>
        <p:spPr bwMode="auto">
          <a:xfrm>
            <a:off x="71801" y="1401694"/>
            <a:ext cx="2917825" cy="25876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200" b="0" i="0" u="none" strike="noStrike" cap="none" normalizeH="0" baseline="0" dirty="0">
                <a:ln>
                  <a:noFill/>
                </a:ln>
                <a:solidFill>
                  <a:srgbClr val="00B0F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Liquides interstitiel ou labyrinthiques ou peau </a:t>
            </a:r>
            <a:endParaRPr kumimoji="0" lang="fr-FR" altLang="fr-F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Zone de texte 43"/>
          <p:cNvSpPr txBox="1">
            <a:spLocks noChangeArrowheads="1"/>
          </p:cNvSpPr>
          <p:nvPr/>
        </p:nvSpPr>
        <p:spPr bwMode="auto">
          <a:xfrm>
            <a:off x="4133056" y="1779202"/>
            <a:ext cx="827087" cy="266700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Médullaire</a:t>
            </a: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Zone de texte 44"/>
          <p:cNvSpPr txBox="1">
            <a:spLocks noChangeArrowheads="1"/>
          </p:cNvSpPr>
          <p:nvPr/>
        </p:nvSpPr>
        <p:spPr bwMode="auto">
          <a:xfrm>
            <a:off x="5180012" y="1769677"/>
            <a:ext cx="868363" cy="701675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Pulmonaire </a:t>
            </a:r>
            <a:r>
              <a:rPr kumimoji="0" lang="fr-FR" altLang="fr-FR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Blocage partiel </a:t>
            </a: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Zone de texte 45"/>
          <p:cNvSpPr txBox="1">
            <a:spLocks noChangeArrowheads="1"/>
          </p:cNvSpPr>
          <p:nvPr/>
        </p:nvSpPr>
        <p:spPr bwMode="auto">
          <a:xfrm>
            <a:off x="5203030" y="2665414"/>
            <a:ext cx="845345" cy="366712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CHOKES</a:t>
            </a: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Zone de texte 46"/>
          <p:cNvSpPr txBox="1">
            <a:spLocks noChangeArrowheads="1"/>
          </p:cNvSpPr>
          <p:nvPr/>
        </p:nvSpPr>
        <p:spPr bwMode="auto">
          <a:xfrm>
            <a:off x="6467475" y="1600200"/>
            <a:ext cx="2155825" cy="342900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Artériel passage</a:t>
            </a: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Zone de texte 47"/>
          <p:cNvSpPr txBox="1">
            <a:spLocks noChangeArrowheads="1"/>
          </p:cNvSpPr>
          <p:nvPr/>
        </p:nvSpPr>
        <p:spPr bwMode="auto">
          <a:xfrm>
            <a:off x="6515100" y="1963738"/>
            <a:ext cx="1965325" cy="4873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Shunts Pulmonaires Cardiaques : FOP</a:t>
            </a:r>
            <a:endParaRPr kumimoji="0" lang="fr-FR" altLang="fr-FR" sz="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Zone de texte 48"/>
          <p:cNvSpPr txBox="1">
            <a:spLocks noChangeArrowheads="1"/>
          </p:cNvSpPr>
          <p:nvPr/>
        </p:nvSpPr>
        <p:spPr bwMode="auto">
          <a:xfrm>
            <a:off x="8029575" y="2662238"/>
            <a:ext cx="922338" cy="457200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Cérébral</a:t>
            </a:r>
            <a:endParaRPr kumimoji="0" lang="fr-FR" altLang="fr-FR" sz="5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Central</a:t>
            </a: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Zone de texte 49"/>
          <p:cNvSpPr txBox="1">
            <a:spLocks noChangeArrowheads="1"/>
          </p:cNvSpPr>
          <p:nvPr/>
        </p:nvSpPr>
        <p:spPr bwMode="auto">
          <a:xfrm>
            <a:off x="6467475" y="2665413"/>
            <a:ext cx="1355725" cy="419100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Oreilles interne</a:t>
            </a:r>
            <a:r>
              <a:rPr kumimoji="0" lang="fr-FR" altLang="fr-FR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vestibulaires</a:t>
            </a: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Zone de texte 50"/>
          <p:cNvSpPr txBox="1">
            <a:spLocks noChangeArrowheads="1"/>
          </p:cNvSpPr>
          <p:nvPr/>
        </p:nvSpPr>
        <p:spPr bwMode="auto">
          <a:xfrm>
            <a:off x="139405" y="2132856"/>
            <a:ext cx="2721655" cy="757982"/>
          </a:xfrm>
          <a:prstGeom prst="rect">
            <a:avLst/>
          </a:prstGeom>
          <a:solidFill>
            <a:srgbClr val="F79646"/>
          </a:solidFill>
          <a:ln w="25400">
            <a:solidFill>
              <a:srgbClr val="974706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Action :</a:t>
            </a:r>
            <a:endParaRPr kumimoji="0" lang="fr-FR" altLang="fr-FR" sz="5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Compression : dilatation dans espace petit </a:t>
            </a:r>
            <a:endParaRPr kumimoji="0" lang="fr-FR" altLang="fr-FR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Dilacération : ex tendon</a:t>
            </a:r>
            <a:endParaRPr kumimoji="0" lang="fr-FR" altLang="fr-FR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Zone de texte 51"/>
          <p:cNvSpPr txBox="1">
            <a:spLocks noChangeArrowheads="1"/>
          </p:cNvSpPr>
          <p:nvPr/>
        </p:nvSpPr>
        <p:spPr bwMode="auto">
          <a:xfrm>
            <a:off x="2915816" y="6112193"/>
            <a:ext cx="1655508" cy="266700"/>
          </a:xfrm>
          <a:prstGeom prst="rect">
            <a:avLst/>
          </a:prstGeom>
          <a:solidFill>
            <a:srgbClr val="FFFFFF"/>
          </a:solidFill>
          <a:ln w="25400">
            <a:solidFill>
              <a:srgbClr val="C0504D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1" i="0" u="none" strike="noStrike" cap="none" normalizeH="0" baseline="0">
                <a:ln>
                  <a:noFill/>
                </a:ln>
                <a:solidFill>
                  <a:srgbClr val="C0504D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MDD</a:t>
            </a: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Zone de texte 53"/>
          <p:cNvSpPr txBox="1">
            <a:spLocks noChangeArrowheads="1"/>
          </p:cNvSpPr>
          <p:nvPr/>
        </p:nvSpPr>
        <p:spPr bwMode="auto">
          <a:xfrm>
            <a:off x="4795911" y="3792278"/>
            <a:ext cx="3978275" cy="1252428"/>
          </a:xfrm>
          <a:prstGeom prst="rect">
            <a:avLst/>
          </a:prstGeom>
          <a:solidFill>
            <a:srgbClr val="F79646"/>
          </a:solidFill>
          <a:ln w="25400">
            <a:solidFill>
              <a:srgbClr val="B66D3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fr-FR" altLang="fr-FR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Action : </a:t>
            </a:r>
            <a:r>
              <a:rPr lang="fr-FR" altLang="fr-FR" sz="16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Oblitération </a:t>
            </a:r>
            <a:endParaRPr kumimoji="0" lang="fr-FR" altLang="fr-FR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: Obstruction partiel (=stase)(</a:t>
            </a:r>
            <a:r>
              <a:rPr kumimoji="0" lang="fr-FR" altLang="fr-FR" sz="16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amont)</a:t>
            </a:r>
            <a:endParaRPr kumimoji="0" lang="fr-FR" altLang="fr-FR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ou total  de la circulation := blocage= ISCHEMIE </a:t>
            </a:r>
            <a:r>
              <a:rPr kumimoji="0" lang="fr-FR" altLang="fr-FR" sz="16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(aval, après la )</a:t>
            </a:r>
            <a:endParaRPr kumimoji="0" lang="fr-FR" altLang="fr-FR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fr-FR" altLang="fr-FR" sz="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2" name="Connecteur droit avec flèche 21"/>
          <p:cNvCxnSpPr/>
          <p:nvPr/>
        </p:nvCxnSpPr>
        <p:spPr>
          <a:xfrm>
            <a:off x="2651760" y="1322104"/>
            <a:ext cx="0" cy="7695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en angle 22"/>
          <p:cNvCxnSpPr/>
          <p:nvPr/>
        </p:nvCxnSpPr>
        <p:spPr>
          <a:xfrm rot="10800000" flipV="1">
            <a:off x="2843809" y="685798"/>
            <a:ext cx="1174111" cy="521971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cteur droit avec flèche 23"/>
          <p:cNvCxnSpPr/>
          <p:nvPr/>
        </p:nvCxnSpPr>
        <p:spPr>
          <a:xfrm>
            <a:off x="3635896" y="1442403"/>
            <a:ext cx="0" cy="3223260"/>
          </a:xfrm>
          <a:prstGeom prst="straightConnector1">
            <a:avLst/>
          </a:prstGeom>
          <a:ln>
            <a:prstDash val="sysDash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5" name="Connecteur en angle 24"/>
          <p:cNvCxnSpPr/>
          <p:nvPr/>
        </p:nvCxnSpPr>
        <p:spPr>
          <a:xfrm>
            <a:off x="3839618" y="676275"/>
            <a:ext cx="761048" cy="531495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Zone de texte 52"/>
          <p:cNvSpPr txBox="1">
            <a:spLocks noChangeArrowheads="1"/>
          </p:cNvSpPr>
          <p:nvPr/>
        </p:nvSpPr>
        <p:spPr bwMode="auto">
          <a:xfrm>
            <a:off x="2915816" y="4793881"/>
            <a:ext cx="1439862" cy="674489"/>
          </a:xfrm>
          <a:prstGeom prst="rect">
            <a:avLst/>
          </a:prstGeom>
          <a:solidFill>
            <a:srgbClr val="F79646"/>
          </a:solidFill>
          <a:ln w="25400">
            <a:solidFill>
              <a:srgbClr val="B66D3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Action</a:t>
            </a:r>
            <a:r>
              <a:rPr kumimoji="0" lang="fr-FR" alt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 :   Abrasion</a:t>
            </a:r>
            <a:endParaRPr kumimoji="0" lang="fr-FR" altLang="fr-FR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Zone de texte 59"/>
          <p:cNvSpPr txBox="1">
            <a:spLocks noChangeArrowheads="1"/>
          </p:cNvSpPr>
          <p:nvPr/>
        </p:nvSpPr>
        <p:spPr bwMode="auto">
          <a:xfrm>
            <a:off x="4860033" y="5229201"/>
            <a:ext cx="3524190" cy="478338"/>
          </a:xfrm>
          <a:prstGeom prst="rect">
            <a:avLst/>
          </a:prstGeom>
          <a:solidFill>
            <a:srgbClr val="F79646"/>
          </a:solidFill>
          <a:ln w="25400">
            <a:solidFill>
              <a:srgbClr val="B66D3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Action </a:t>
            </a:r>
            <a:r>
              <a:rPr kumimoji="0" lang="fr-FR" altLang="fr-FR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:   Compression </a:t>
            </a:r>
            <a:r>
              <a:rPr kumimoji="0" lang="fr-FR" altLang="fr-FR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vaisseaux </a:t>
            </a:r>
            <a:endParaRPr kumimoji="0" lang="fr-FR" altLang="fr-FR" sz="9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Zone de texte 60"/>
          <p:cNvSpPr txBox="1">
            <a:spLocks noChangeArrowheads="1"/>
          </p:cNvSpPr>
          <p:nvPr/>
        </p:nvSpPr>
        <p:spPr bwMode="auto">
          <a:xfrm>
            <a:off x="1417524" y="5582126"/>
            <a:ext cx="4759369" cy="487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0" i="0" u="none" strike="noStrike" cap="none" normalizeH="0" baseline="0" dirty="0">
                <a:ln>
                  <a:noFill/>
                </a:ln>
                <a:solidFill>
                  <a:srgbClr val="00B0F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Systèmes  de coagulation et immunitaires, D’inflammation</a:t>
            </a: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9" name="Connecteur en angle 28"/>
          <p:cNvCxnSpPr/>
          <p:nvPr/>
        </p:nvCxnSpPr>
        <p:spPr>
          <a:xfrm flipV="1">
            <a:off x="6014085" y="1874520"/>
            <a:ext cx="464820" cy="883920"/>
          </a:xfrm>
          <a:prstGeom prst="bentConnector3">
            <a:avLst/>
          </a:prstGeom>
          <a:ln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cteur droit avec flèche 30"/>
          <p:cNvCxnSpPr/>
          <p:nvPr/>
        </p:nvCxnSpPr>
        <p:spPr>
          <a:xfrm>
            <a:off x="5893110" y="1287236"/>
            <a:ext cx="0" cy="4876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necteur droit avec flèche 31"/>
          <p:cNvCxnSpPr/>
          <p:nvPr/>
        </p:nvCxnSpPr>
        <p:spPr>
          <a:xfrm flipH="1">
            <a:off x="4586288" y="1249136"/>
            <a:ext cx="774700" cy="5257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necteur droit avec flèche 32"/>
          <p:cNvCxnSpPr>
            <a:stCxn id="4" idx="2"/>
          </p:cNvCxnSpPr>
          <p:nvPr/>
        </p:nvCxnSpPr>
        <p:spPr>
          <a:xfrm>
            <a:off x="6611983" y="1238250"/>
            <a:ext cx="978648" cy="39211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necteur droit avec flèche 33"/>
          <p:cNvCxnSpPr/>
          <p:nvPr/>
        </p:nvCxnSpPr>
        <p:spPr>
          <a:xfrm flipH="1">
            <a:off x="7567651" y="2362200"/>
            <a:ext cx="245586" cy="31893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cteur droit avec flèche 34"/>
          <p:cNvCxnSpPr/>
          <p:nvPr/>
        </p:nvCxnSpPr>
        <p:spPr>
          <a:xfrm>
            <a:off x="7846502" y="2381092"/>
            <a:ext cx="325898" cy="3000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cteur droit avec flèche 35"/>
          <p:cNvCxnSpPr/>
          <p:nvPr/>
        </p:nvCxnSpPr>
        <p:spPr>
          <a:xfrm flipH="1">
            <a:off x="5663405" y="2451100"/>
            <a:ext cx="60723" cy="30194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necteur droit avec flèche 37"/>
          <p:cNvCxnSpPr/>
          <p:nvPr/>
        </p:nvCxnSpPr>
        <p:spPr>
          <a:xfrm>
            <a:off x="687751" y="1322104"/>
            <a:ext cx="0" cy="7695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necteur droit avec flèche 38"/>
          <p:cNvCxnSpPr/>
          <p:nvPr/>
        </p:nvCxnSpPr>
        <p:spPr>
          <a:xfrm>
            <a:off x="1762488" y="1322104"/>
            <a:ext cx="0" cy="8201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necteur droit avec flèche 39"/>
          <p:cNvCxnSpPr>
            <a:stCxn id="26" idx="2"/>
          </p:cNvCxnSpPr>
          <p:nvPr/>
        </p:nvCxnSpPr>
        <p:spPr>
          <a:xfrm flipH="1">
            <a:off x="3615541" y="5468370"/>
            <a:ext cx="20206" cy="60111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necteur droit 40"/>
          <p:cNvCxnSpPr/>
          <p:nvPr/>
        </p:nvCxnSpPr>
        <p:spPr>
          <a:xfrm>
            <a:off x="7823200" y="1981200"/>
            <a:ext cx="11651" cy="3998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43" name="Rectangle 4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5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fr-FR" altLang="fr-FR" sz="5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4" name="Rectangle 46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fr-FR" altLang="fr-FR" sz="5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" name="Rectangle 68"/>
          <p:cNvSpPr>
            <a:spLocks noChangeArrowheads="1"/>
          </p:cNvSpPr>
          <p:nvPr/>
        </p:nvSpPr>
        <p:spPr bwMode="auto">
          <a:xfrm>
            <a:off x="0" y="1371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5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37708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1" r="-741" b="32656"/>
          <a:stretch/>
        </p:blipFill>
        <p:spPr bwMode="auto">
          <a:xfrm>
            <a:off x="395538" y="2495940"/>
            <a:ext cx="3417237" cy="162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339130" y="138698"/>
            <a:ext cx="837282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000" b="1" u="sng" dirty="0">
                <a:solidFill>
                  <a:srgbClr val="000000"/>
                </a:solidFill>
              </a:rPr>
              <a:t>Action pathologique ou atteintes des microbulles</a:t>
            </a:r>
            <a:endParaRPr lang="fr-FR" sz="2000" b="1" u="sng" dirty="0"/>
          </a:p>
        </p:txBody>
      </p:sp>
      <p:sp>
        <p:nvSpPr>
          <p:cNvPr id="5" name="Rectangle 4"/>
          <p:cNvSpPr/>
          <p:nvPr/>
        </p:nvSpPr>
        <p:spPr>
          <a:xfrm>
            <a:off x="270273" y="694387"/>
            <a:ext cx="8352928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000" b="1" u="sng" dirty="0">
                <a:solidFill>
                  <a:schemeClr val="tx2"/>
                </a:solidFill>
                <a:latin typeface="CIDFont+F1"/>
              </a:rPr>
              <a:t>Obstruction totale ou partielle (oblitération)</a:t>
            </a:r>
          </a:p>
          <a:p>
            <a:pPr marL="285750" indent="-28575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fr-FR" dirty="0">
                <a:solidFill>
                  <a:srgbClr val="FF0000"/>
                </a:solidFill>
                <a:latin typeface="CIDFont+F1"/>
              </a:rPr>
              <a:t>Bloque la circulation </a:t>
            </a:r>
            <a:r>
              <a:rPr lang="fr-FR" dirty="0">
                <a:solidFill>
                  <a:srgbClr val="002060"/>
                </a:solidFill>
                <a:latin typeface="CIDFont+F1"/>
              </a:rPr>
              <a:t> : la zone en aval est privée d’O2 </a:t>
            </a:r>
          </a:p>
          <a:p>
            <a:pPr marL="285750" indent="-28575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fr-FR" dirty="0">
                <a:solidFill>
                  <a:srgbClr val="002060"/>
                </a:solidFill>
                <a:latin typeface="CIDFont+F1"/>
              </a:rPr>
              <a:t>En amont, </a:t>
            </a:r>
            <a:r>
              <a:rPr lang="fr-FR" dirty="0">
                <a:solidFill>
                  <a:schemeClr val="tx2"/>
                </a:solidFill>
                <a:latin typeface="CIDFont+F1"/>
              </a:rPr>
              <a:t>ralentissement </a:t>
            </a:r>
            <a:r>
              <a:rPr lang="fr-FR" dirty="0">
                <a:solidFill>
                  <a:srgbClr val="002060"/>
                </a:solidFill>
                <a:latin typeface="CIDFont+F1"/>
              </a:rPr>
              <a:t>de  la circulation (= stase) ,accumulation des déchets et de l’azote, accumulation du sang, fuite du plasma vers les tissus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>
                <a:solidFill>
                  <a:srgbClr val="002060"/>
                </a:solidFill>
                <a:latin typeface="CIDFont+F1"/>
              </a:rPr>
              <a:t>Encombrement de la circulation pulmonaire : </a:t>
            </a:r>
            <a:r>
              <a:rPr lang="fr-FR" dirty="0">
                <a:solidFill>
                  <a:srgbClr val="FF0000"/>
                </a:solidFill>
                <a:latin typeface="CIDFont+F1"/>
              </a:rPr>
              <a:t>ralentit l’élimination </a:t>
            </a:r>
            <a:r>
              <a:rPr lang="fr-FR" dirty="0">
                <a:solidFill>
                  <a:srgbClr val="002060"/>
                </a:solidFill>
                <a:latin typeface="CIDFont+F1"/>
              </a:rPr>
              <a:t>de l’azote et favorise une hypoxie générale</a:t>
            </a:r>
            <a:endParaRPr lang="fr-FR" dirty="0"/>
          </a:p>
        </p:txBody>
      </p:sp>
      <p:sp>
        <p:nvSpPr>
          <p:cNvPr id="6" name="ZoneTexte 5"/>
          <p:cNvSpPr txBox="1"/>
          <p:nvPr/>
        </p:nvSpPr>
        <p:spPr>
          <a:xfrm>
            <a:off x="4114800" y="29718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dirty="0"/>
          </a:p>
        </p:txBody>
      </p:sp>
      <p:pic>
        <p:nvPicPr>
          <p:cNvPr id="7" name="trajet bulles dans veine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644008" y="3545035"/>
            <a:ext cx="4211959" cy="2369227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293096"/>
            <a:ext cx="3312000" cy="2099285"/>
          </a:xfrm>
          <a:prstGeom prst="rect">
            <a:avLst/>
          </a:prstGeom>
        </p:spPr>
      </p:pic>
      <p:cxnSp>
        <p:nvCxnSpPr>
          <p:cNvPr id="11" name="Connecteur droit avec flèche 10"/>
          <p:cNvCxnSpPr/>
          <p:nvPr/>
        </p:nvCxnSpPr>
        <p:spPr>
          <a:xfrm>
            <a:off x="2391739" y="4013035"/>
            <a:ext cx="524077" cy="91871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4" name="ZoneTexte 13"/>
          <p:cNvSpPr txBox="1"/>
          <p:nvPr/>
        </p:nvSpPr>
        <p:spPr>
          <a:xfrm>
            <a:off x="2272509" y="3545035"/>
            <a:ext cx="2158727" cy="468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dirty="0"/>
              <a:t>Zone ischémie</a:t>
            </a:r>
          </a:p>
        </p:txBody>
      </p:sp>
      <p:cxnSp>
        <p:nvCxnSpPr>
          <p:cNvPr id="19" name="Connecteur droit avec flèche 18"/>
          <p:cNvCxnSpPr/>
          <p:nvPr/>
        </p:nvCxnSpPr>
        <p:spPr>
          <a:xfrm flipV="1">
            <a:off x="2645113" y="5229200"/>
            <a:ext cx="54679" cy="126478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0" name="ZoneTexte 19"/>
          <p:cNvSpPr txBox="1"/>
          <p:nvPr/>
        </p:nvSpPr>
        <p:spPr>
          <a:xfrm>
            <a:off x="395536" y="6309320"/>
            <a:ext cx="3600400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dirty="0"/>
              <a:t>En amont : stase : ralentissement </a:t>
            </a:r>
          </a:p>
        </p:txBody>
      </p:sp>
      <p:cxnSp>
        <p:nvCxnSpPr>
          <p:cNvPr id="24" name="Connecteur droit avec flèche 23"/>
          <p:cNvCxnSpPr/>
          <p:nvPr/>
        </p:nvCxnSpPr>
        <p:spPr>
          <a:xfrm flipH="1" flipV="1">
            <a:off x="2051720" y="3341132"/>
            <a:ext cx="466706" cy="23129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63984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3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 fullScrn="1">
              <p:cMediaNode vol="80000">
                <p:cTn id="24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  <p:bldLst>
      <p:bldP spid="14" grpId="0" animBg="1"/>
      <p:bldP spid="2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7504" y="260648"/>
            <a:ext cx="8640960" cy="539978"/>
          </a:xfrm>
        </p:spPr>
        <p:txBody>
          <a:bodyPr>
            <a:normAutofit/>
          </a:bodyPr>
          <a:lstStyle/>
          <a:p>
            <a:r>
              <a:rPr lang="fr-FR" sz="2800" dirty="0"/>
              <a:t>LOCALISATION  pulmonaires : (chokes 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07504" y="1196752"/>
            <a:ext cx="8712968" cy="5544616"/>
          </a:xfrm>
        </p:spPr>
        <p:txBody>
          <a:bodyPr>
            <a:normAutofit/>
          </a:bodyPr>
          <a:lstStyle/>
          <a:p>
            <a:pPr marL="342900" indent="-34290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fr-FR" dirty="0">
                <a:solidFill>
                  <a:srgbClr val="002060"/>
                </a:solidFill>
                <a:latin typeface="CIDFont+F1"/>
              </a:rPr>
              <a:t>Encombrement de la circulation pulmonaire : </a:t>
            </a:r>
          </a:p>
          <a:p>
            <a:pPr marL="342900" indent="-342900">
              <a:buClr>
                <a:schemeClr val="tx2"/>
              </a:buClr>
              <a:buFont typeface="Wingdings" panose="05000000000000000000" pitchFamily="2" charset="2"/>
              <a:buChar char="Ø"/>
            </a:pPr>
            <a:r>
              <a:rPr lang="fr-FR" dirty="0">
                <a:solidFill>
                  <a:srgbClr val="FF0000"/>
                </a:solidFill>
                <a:latin typeface="CIDFont+F1"/>
              </a:rPr>
              <a:t>Ralentit l’élimination </a:t>
            </a:r>
            <a:r>
              <a:rPr lang="fr-FR" dirty="0">
                <a:solidFill>
                  <a:srgbClr val="002060"/>
                </a:solidFill>
                <a:latin typeface="CIDFont+F1"/>
              </a:rPr>
              <a:t>de l’azote et favorise une hypoxie générale</a:t>
            </a:r>
            <a:endParaRPr lang="fr-FR" dirty="0"/>
          </a:p>
          <a:p>
            <a:pPr marL="342900" indent="-34290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fr-FR" b="0" dirty="0"/>
              <a:t>L’hyperpression pulmonaire empêche les échanges du sang vers la cavité alvéolaire</a:t>
            </a:r>
          </a:p>
          <a:p>
            <a:pPr marL="342900" indent="-34290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fr-FR" b="0" dirty="0"/>
              <a:t>les bulles </a:t>
            </a:r>
            <a:r>
              <a:rPr lang="fr-FR" b="0" dirty="0" smtClean="0"/>
              <a:t>d’azotes </a:t>
            </a:r>
            <a:r>
              <a:rPr lang="fr-FR" b="0" dirty="0"/>
              <a:t>ne peuvent pas être </a:t>
            </a:r>
            <a:r>
              <a:rPr lang="fr-FR" b="0" dirty="0" smtClean="0"/>
              <a:t>évacuées et bloque les d’échanges.</a:t>
            </a:r>
            <a:endParaRPr lang="fr-FR" b="0" dirty="0"/>
          </a:p>
        </p:txBody>
      </p:sp>
      <p:pic>
        <p:nvPicPr>
          <p:cNvPr id="4098" name="Picture 2" descr="E:\video elerning screencast\corel\vs190310-01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005064"/>
            <a:ext cx="3694063" cy="2077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702" y="4005064"/>
            <a:ext cx="2876147" cy="2157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6141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Afficher l’image sourc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472" r="10361" b="45784"/>
          <a:stretch/>
        </p:blipFill>
        <p:spPr bwMode="auto">
          <a:xfrm>
            <a:off x="5141952" y="3250144"/>
            <a:ext cx="3124200" cy="3563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Afficher l’image sourc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9" t="58660" r="52194"/>
          <a:stretch/>
        </p:blipFill>
        <p:spPr bwMode="auto">
          <a:xfrm>
            <a:off x="899160" y="3779520"/>
            <a:ext cx="3535680" cy="2835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ZoneTexte 1"/>
          <p:cNvSpPr txBox="1"/>
          <p:nvPr/>
        </p:nvSpPr>
        <p:spPr>
          <a:xfrm>
            <a:off x="323528" y="332656"/>
            <a:ext cx="84969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>
                <a:solidFill>
                  <a:schemeClr val="tx2"/>
                </a:solidFill>
              </a:rPr>
              <a:t>Shunts: dérivation ou systèmes dépassés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539551" y="1124744"/>
            <a:ext cx="56380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/>
              <a:t>2 sortes de </a:t>
            </a:r>
            <a:r>
              <a:rPr lang="fr-FR" sz="2000" b="1" dirty="0" smtClean="0"/>
              <a:t>shunts </a:t>
            </a:r>
            <a:r>
              <a:rPr lang="fr-FR" sz="2000" b="1" dirty="0"/>
              <a:t>: cardiaque et pulmonaire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539551" y="1700808"/>
            <a:ext cx="784887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u="sng" dirty="0"/>
              <a:t>Rappel: </a:t>
            </a:r>
            <a:r>
              <a:rPr lang="fr-FR" dirty="0"/>
              <a:t>Le système cardiaque est lié au système </a:t>
            </a:r>
            <a:r>
              <a:rPr lang="fr-FR" dirty="0" smtClean="0"/>
              <a:t>respiratoire</a:t>
            </a:r>
            <a:endParaRPr lang="fr-FR" dirty="0"/>
          </a:p>
          <a:p>
            <a:pPr marL="285750" indent="-285750">
              <a:buFontTx/>
              <a:buChar char="-"/>
            </a:pPr>
            <a:r>
              <a:rPr lang="fr-FR" dirty="0" smtClean="0"/>
              <a:t>respiratoire </a:t>
            </a:r>
            <a:r>
              <a:rPr lang="fr-FR" dirty="0"/>
              <a:t>sert d’interface au monde extérieur : </a:t>
            </a:r>
            <a:r>
              <a:rPr lang="fr-FR" dirty="0" smtClean="0"/>
              <a:t>c’est un mouvement qui permet l’apport </a:t>
            </a:r>
            <a:r>
              <a:rPr lang="fr-FR" dirty="0"/>
              <a:t>d’o2,</a:t>
            </a:r>
          </a:p>
          <a:p>
            <a:pPr marL="285750" indent="-285750">
              <a:buFontTx/>
              <a:buChar char="-"/>
            </a:pPr>
            <a:r>
              <a:rPr lang="fr-FR" dirty="0"/>
              <a:t>Cardiaque permet de </a:t>
            </a:r>
            <a:r>
              <a:rPr lang="fr-FR" dirty="0" smtClean="0"/>
              <a:t>transporter, distribuer </a:t>
            </a:r>
            <a:r>
              <a:rPr lang="fr-FR" dirty="0"/>
              <a:t>l’o2 au corps </a:t>
            </a:r>
          </a:p>
          <a:p>
            <a:pPr marL="285750" indent="-285750">
              <a:buFontTx/>
              <a:buChar char="-"/>
            </a:pPr>
            <a:r>
              <a:rPr lang="fr-FR" dirty="0"/>
              <a:t>Le tout relié par l’interface au système circulatoire vers les cellules</a:t>
            </a:r>
          </a:p>
        </p:txBody>
      </p:sp>
      <p:sp>
        <p:nvSpPr>
          <p:cNvPr id="6" name="Rectangle 5"/>
          <p:cNvSpPr/>
          <p:nvPr/>
        </p:nvSpPr>
        <p:spPr>
          <a:xfrm>
            <a:off x="7092280" y="6381328"/>
            <a:ext cx="792088" cy="2332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945996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89"/>
          <a:stretch/>
        </p:blipFill>
        <p:spPr bwMode="auto">
          <a:xfrm>
            <a:off x="1692480" y="1915091"/>
            <a:ext cx="7200000" cy="4942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ZoneTexte 1"/>
          <p:cNvSpPr txBox="1"/>
          <p:nvPr/>
        </p:nvSpPr>
        <p:spPr>
          <a:xfrm>
            <a:off x="539552" y="476672"/>
            <a:ext cx="7416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/>
              <a:t>Passage artériel : </a:t>
            </a:r>
            <a:r>
              <a:rPr lang="fr-FR" sz="2000" b="1" u="sng" dirty="0">
                <a:solidFill>
                  <a:schemeClr val="tx2"/>
                </a:solidFill>
              </a:rPr>
              <a:t>SHUNT PULMONAIRE </a:t>
            </a:r>
          </a:p>
        </p:txBody>
      </p:sp>
      <p:sp>
        <p:nvSpPr>
          <p:cNvPr id="3" name="ZoneTexte 2"/>
          <p:cNvSpPr txBox="1"/>
          <p:nvPr/>
        </p:nvSpPr>
        <p:spPr>
          <a:xfrm>
            <a:off x="539552" y="1268760"/>
            <a:ext cx="74160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Favorisé par un blocage </a:t>
            </a:r>
            <a:r>
              <a:rPr lang="fr-FR" dirty="0" smtClean="0"/>
              <a:t>partiel </a:t>
            </a:r>
            <a:r>
              <a:rPr lang="fr-FR" dirty="0"/>
              <a:t>des </a:t>
            </a:r>
            <a:r>
              <a:rPr lang="fr-FR" dirty="0" smtClean="0"/>
              <a:t>bronches, par la présence de bulles , par </a:t>
            </a:r>
            <a:r>
              <a:rPr lang="fr-FR" dirty="0"/>
              <a:t>les œdèmes (</a:t>
            </a:r>
            <a:r>
              <a:rPr lang="fr-FR" dirty="0" err="1"/>
              <a:t>aop</a:t>
            </a:r>
            <a:r>
              <a:rPr lang="fr-FR" dirty="0" smtClean="0"/>
              <a:t>), par les hyperpressions</a:t>
            </a:r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800" y="2132856"/>
            <a:ext cx="4292232" cy="2736304"/>
          </a:xfrm>
          <a:prstGeom prst="rect">
            <a:avLst/>
          </a:prstGeom>
        </p:spPr>
      </p:pic>
      <p:sp>
        <p:nvSpPr>
          <p:cNvPr id="5" name="Multiplier 4"/>
          <p:cNvSpPr/>
          <p:nvPr/>
        </p:nvSpPr>
        <p:spPr>
          <a:xfrm>
            <a:off x="6804248" y="5030296"/>
            <a:ext cx="935304" cy="1224136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13643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835696" y="1556792"/>
            <a:ext cx="7128792" cy="683994"/>
          </a:xfrm>
        </p:spPr>
        <p:txBody>
          <a:bodyPr/>
          <a:lstStyle/>
          <a:p>
            <a:pPr algn="ctr"/>
            <a:r>
              <a:rPr lang="fr-FR" b="1" dirty="0" smtClean="0">
                <a:solidFill>
                  <a:srgbClr val="000000"/>
                </a:solidFill>
                <a:latin typeface="+mn-lt"/>
              </a:rPr>
              <a:t>Avant Pendant Apres</a:t>
            </a:r>
            <a:endParaRPr lang="fr-FR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51520" y="1268760"/>
            <a:ext cx="8435280" cy="4857403"/>
          </a:xfrm>
        </p:spPr>
        <p:txBody>
          <a:bodyPr>
            <a:normAutofit/>
          </a:bodyPr>
          <a:lstStyle/>
          <a:p>
            <a:endParaRPr lang="fr-FR" dirty="0" smtClean="0"/>
          </a:p>
          <a:p>
            <a:endParaRPr lang="fr-FR" dirty="0"/>
          </a:p>
          <a:p>
            <a:r>
              <a:rPr lang="fr-FR" dirty="0" err="1" smtClean="0"/>
              <a:t>Mecanisme</a:t>
            </a:r>
            <a:r>
              <a:rPr lang="fr-FR" dirty="0" smtClean="0"/>
              <a:t> </a:t>
            </a:r>
          </a:p>
          <a:p>
            <a:endParaRPr lang="fr-FR" dirty="0"/>
          </a:p>
          <a:p>
            <a:r>
              <a:rPr lang="fr-FR" dirty="0" err="1" smtClean="0"/>
              <a:t>Symptomes</a:t>
            </a:r>
            <a:endParaRPr lang="fr-FR" dirty="0" smtClean="0"/>
          </a:p>
          <a:p>
            <a:endParaRPr lang="fr-FR" dirty="0"/>
          </a:p>
          <a:p>
            <a:r>
              <a:rPr lang="fr-FR" dirty="0" smtClean="0"/>
              <a:t>Prévention </a:t>
            </a:r>
          </a:p>
          <a:p>
            <a:endParaRPr lang="fr-FR" dirty="0"/>
          </a:p>
          <a:p>
            <a:r>
              <a:rPr lang="fr-FR" dirty="0" smtClean="0"/>
              <a:t>Facteurs favorisants </a:t>
            </a:r>
          </a:p>
          <a:p>
            <a:endParaRPr lang="fr-FR" dirty="0"/>
          </a:p>
          <a:p>
            <a:r>
              <a:rPr lang="fr-FR" dirty="0" smtClean="0"/>
              <a:t>Conduite à Tenir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840471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395536" y="188640"/>
            <a:ext cx="59046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u="sng" dirty="0"/>
              <a:t>Passage artériel : Shunt cardiaque : </a:t>
            </a:r>
            <a:r>
              <a:rPr lang="fr-FR" sz="2400" u="sng" dirty="0" err="1"/>
              <a:t>Fop</a:t>
            </a:r>
            <a:endParaRPr lang="fr-FR" sz="2400" u="sng" dirty="0"/>
          </a:p>
        </p:txBody>
      </p:sp>
      <p:pic>
        <p:nvPicPr>
          <p:cNvPr id="6146" name="Picture 2" descr="E:\illustra pack plongee\schemas_plongee_plaisir\ipack_057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4237" y="764704"/>
            <a:ext cx="4588267" cy="5849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3161" y="1052736"/>
            <a:ext cx="2741327" cy="254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179512" y="3933056"/>
            <a:ext cx="424847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/>
              <a:t>Les shunt cardiaque et /ou pulmonaires sont favorisés par : </a:t>
            </a:r>
          </a:p>
          <a:p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>
                <a:solidFill>
                  <a:srgbClr val="FF0000"/>
                </a:solidFill>
              </a:rPr>
              <a:t>Gonflage à la bouche du gilet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>
                <a:solidFill>
                  <a:srgbClr val="FF0000"/>
                </a:solidFill>
              </a:rPr>
              <a:t>Valsalva à la remontée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>
                <a:solidFill>
                  <a:srgbClr val="FF0000"/>
                </a:solidFill>
              </a:rPr>
              <a:t>Remontée du mouillage à la main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>
                <a:solidFill>
                  <a:srgbClr val="FF0000"/>
                </a:solidFill>
              </a:rPr>
              <a:t> « Exagération » du poumon ballast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>
                <a:solidFill>
                  <a:srgbClr val="FF0000"/>
                </a:solidFill>
              </a:rPr>
              <a:t> Apnée immédiatement après la plongée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395536" y="1124744"/>
            <a:ext cx="381642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/>
              <a:t>Ouverture ou fragilisation du </a:t>
            </a:r>
            <a:r>
              <a:rPr lang="fr-FR" sz="2000" dirty="0" err="1"/>
              <a:t>Fop</a:t>
            </a:r>
            <a:r>
              <a:rPr lang="fr-FR" sz="2000" dirty="0"/>
              <a:t> qui le rend perméable, passage direct artériel : </a:t>
            </a:r>
          </a:p>
          <a:p>
            <a:r>
              <a:rPr lang="fr-FR" sz="2000" dirty="0"/>
              <a:t>- appelé shunt gauche droit du cœur   </a:t>
            </a:r>
          </a:p>
        </p:txBody>
      </p:sp>
    </p:spTree>
    <p:extLst>
      <p:ext uri="{BB962C8B-B14F-4D97-AF65-F5344CB8AC3E}">
        <p14:creationId xmlns:p14="http://schemas.microsoft.com/office/powerpoint/2010/main" val="2608585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 de texte 87"/>
          <p:cNvSpPr txBox="1">
            <a:spLocks noChangeArrowheads="1"/>
          </p:cNvSpPr>
          <p:nvPr/>
        </p:nvSpPr>
        <p:spPr bwMode="auto">
          <a:xfrm rot="-4780427">
            <a:off x="5930107" y="2035969"/>
            <a:ext cx="792162" cy="32385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Favorise </a:t>
            </a: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32"/>
          <p:cNvSpPr>
            <a:spLocks noChangeArrowheads="1"/>
          </p:cNvSpPr>
          <p:nvPr/>
        </p:nvSpPr>
        <p:spPr bwMode="auto">
          <a:xfrm>
            <a:off x="1684020" y="116632"/>
            <a:ext cx="5977890" cy="56916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400" b="1" i="0" u="none" strike="noStrike" cap="none" normalizeH="0" baseline="0" dirty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Accident bullaire initial : taille &gt;20µm, abondantes</a:t>
            </a:r>
            <a:endParaRPr kumimoji="0" lang="fr-FR" altLang="fr-FR" sz="1400" b="1" i="0" u="none" strike="noStrike" cap="none" normalizeH="0" baseline="0" dirty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Zone de texte 35"/>
          <p:cNvSpPr txBox="1">
            <a:spLocks noChangeArrowheads="1"/>
          </p:cNvSpPr>
          <p:nvPr/>
        </p:nvSpPr>
        <p:spPr bwMode="auto">
          <a:xfrm>
            <a:off x="4600666" y="971550"/>
            <a:ext cx="4022634" cy="266700"/>
          </a:xfrm>
          <a:prstGeom prst="rect">
            <a:avLst/>
          </a:prstGeom>
          <a:solidFill>
            <a:srgbClr val="FFFFFF"/>
          </a:solidFill>
          <a:ln w="25400">
            <a:solidFill>
              <a:srgbClr val="C0504D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Vasculaires </a:t>
            </a:r>
            <a:r>
              <a:rPr kumimoji="0" lang="fr-FR" altLang="fr-F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:  </a:t>
            </a:r>
            <a:r>
              <a:rPr kumimoji="0" lang="fr-FR" altLang="fr-FR" sz="1400" b="0" i="0" u="none" strike="noStrike" cap="none" normalizeH="0" baseline="0" dirty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circulantes</a:t>
            </a:r>
            <a:endParaRPr kumimoji="0" lang="fr-FR" altLang="fr-FR" sz="2400" b="0" i="0" u="none" strike="noStrike" cap="none" normalizeH="0" baseline="0" dirty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Zone de texte 36"/>
          <p:cNvSpPr txBox="1">
            <a:spLocks noChangeArrowheads="1"/>
          </p:cNvSpPr>
          <p:nvPr/>
        </p:nvSpPr>
        <p:spPr bwMode="auto">
          <a:xfrm>
            <a:off x="142875" y="979488"/>
            <a:ext cx="2700934" cy="296862"/>
          </a:xfrm>
          <a:prstGeom prst="rect">
            <a:avLst/>
          </a:prstGeom>
          <a:solidFill>
            <a:srgbClr val="FFFFFF"/>
          </a:solidFill>
          <a:ln w="25400">
            <a:solidFill>
              <a:srgbClr val="C0504D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Tissulaire </a:t>
            </a:r>
            <a:r>
              <a:rPr kumimoji="0" lang="fr-FR" altLang="fr-F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: </a:t>
            </a:r>
            <a:r>
              <a:rPr kumimoji="0" lang="fr-FR" altLang="fr-FR" sz="1400" b="0" i="0" u="none" strike="noStrike" cap="none" normalizeH="0" baseline="0" dirty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stationnaires</a:t>
            </a:r>
            <a:endParaRPr kumimoji="0" lang="fr-FR" altLang="fr-FR" sz="2000" b="0" i="0" u="none" strike="noStrike" cap="none" normalizeH="0" baseline="0" dirty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Zone de texte 41"/>
          <p:cNvSpPr txBox="1">
            <a:spLocks noChangeArrowheads="1"/>
          </p:cNvSpPr>
          <p:nvPr/>
        </p:nvSpPr>
        <p:spPr bwMode="auto">
          <a:xfrm>
            <a:off x="71801" y="1401694"/>
            <a:ext cx="2917825" cy="25876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200" b="0" i="0" u="none" strike="noStrike" cap="none" normalizeH="0" baseline="0" dirty="0">
                <a:ln>
                  <a:noFill/>
                </a:ln>
                <a:solidFill>
                  <a:srgbClr val="00B0F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Liquides interstitiel ou labyrinthiques ou peau </a:t>
            </a:r>
            <a:endParaRPr kumimoji="0" lang="fr-FR" altLang="fr-F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Zone de texte 43"/>
          <p:cNvSpPr txBox="1">
            <a:spLocks noChangeArrowheads="1"/>
          </p:cNvSpPr>
          <p:nvPr/>
        </p:nvSpPr>
        <p:spPr bwMode="auto">
          <a:xfrm>
            <a:off x="4133056" y="1779202"/>
            <a:ext cx="827087" cy="266700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Médullaire</a:t>
            </a: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Zone de texte 44"/>
          <p:cNvSpPr txBox="1">
            <a:spLocks noChangeArrowheads="1"/>
          </p:cNvSpPr>
          <p:nvPr/>
        </p:nvSpPr>
        <p:spPr bwMode="auto">
          <a:xfrm>
            <a:off x="5180012" y="1769677"/>
            <a:ext cx="868363" cy="701675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Pulmonaire </a:t>
            </a:r>
            <a:r>
              <a:rPr kumimoji="0" lang="fr-FR" altLang="fr-FR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Blocage partiel </a:t>
            </a: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Zone de texte 45"/>
          <p:cNvSpPr txBox="1">
            <a:spLocks noChangeArrowheads="1"/>
          </p:cNvSpPr>
          <p:nvPr/>
        </p:nvSpPr>
        <p:spPr bwMode="auto">
          <a:xfrm>
            <a:off x="5203030" y="2665414"/>
            <a:ext cx="845345" cy="366712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CHOKES</a:t>
            </a: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Zone de texte 46"/>
          <p:cNvSpPr txBox="1">
            <a:spLocks noChangeArrowheads="1"/>
          </p:cNvSpPr>
          <p:nvPr/>
        </p:nvSpPr>
        <p:spPr bwMode="auto">
          <a:xfrm>
            <a:off x="6467475" y="1600200"/>
            <a:ext cx="2155825" cy="342900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Artériel passage</a:t>
            </a: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Zone de texte 47"/>
          <p:cNvSpPr txBox="1">
            <a:spLocks noChangeArrowheads="1"/>
          </p:cNvSpPr>
          <p:nvPr/>
        </p:nvSpPr>
        <p:spPr bwMode="auto">
          <a:xfrm>
            <a:off x="6515100" y="1963738"/>
            <a:ext cx="1965325" cy="4873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Shunts Pulmonaires Cardiaques : FOP</a:t>
            </a:r>
            <a:endParaRPr kumimoji="0" lang="fr-FR" altLang="fr-FR" sz="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Zone de texte 48"/>
          <p:cNvSpPr txBox="1">
            <a:spLocks noChangeArrowheads="1"/>
          </p:cNvSpPr>
          <p:nvPr/>
        </p:nvSpPr>
        <p:spPr bwMode="auto">
          <a:xfrm>
            <a:off x="8029575" y="2662238"/>
            <a:ext cx="922338" cy="457200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Cérébral</a:t>
            </a:r>
            <a:endParaRPr kumimoji="0" lang="fr-FR" altLang="fr-FR" sz="5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Central</a:t>
            </a: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Zone de texte 49"/>
          <p:cNvSpPr txBox="1">
            <a:spLocks noChangeArrowheads="1"/>
          </p:cNvSpPr>
          <p:nvPr/>
        </p:nvSpPr>
        <p:spPr bwMode="auto">
          <a:xfrm>
            <a:off x="6467475" y="2665413"/>
            <a:ext cx="1355725" cy="419100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Oreilles interne</a:t>
            </a:r>
            <a:r>
              <a:rPr kumimoji="0" lang="fr-FR" altLang="fr-FR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vestibulaires</a:t>
            </a: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Zone de texte 50"/>
          <p:cNvSpPr txBox="1">
            <a:spLocks noChangeArrowheads="1"/>
          </p:cNvSpPr>
          <p:nvPr/>
        </p:nvSpPr>
        <p:spPr bwMode="auto">
          <a:xfrm>
            <a:off x="169885" y="2662238"/>
            <a:ext cx="2721655" cy="631825"/>
          </a:xfrm>
          <a:prstGeom prst="rect">
            <a:avLst/>
          </a:prstGeom>
          <a:solidFill>
            <a:srgbClr val="F79646"/>
          </a:solidFill>
          <a:ln w="25400">
            <a:solidFill>
              <a:srgbClr val="974706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Action :</a:t>
            </a:r>
            <a:endParaRPr kumimoji="0" lang="fr-FR" altLang="fr-FR" sz="5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Compression : dilatation </a:t>
            </a:r>
            <a:r>
              <a:rPr kumimoji="0" lang="fr-FR" altLang="fr-FR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ds</a:t>
            </a:r>
            <a:r>
              <a:rPr kumimoji="0" lang="fr-FR" altLang="fr-FR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espace petit </a:t>
            </a:r>
            <a:endParaRPr kumimoji="0" lang="fr-FR" altLang="fr-FR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Dilacération : ex tendon</a:t>
            </a:r>
            <a:endParaRPr kumimoji="0" lang="fr-FR" altLang="fr-FR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Zone de texte 51"/>
          <p:cNvSpPr txBox="1">
            <a:spLocks noChangeArrowheads="1"/>
          </p:cNvSpPr>
          <p:nvPr/>
        </p:nvSpPr>
        <p:spPr bwMode="auto">
          <a:xfrm>
            <a:off x="3017457" y="6112193"/>
            <a:ext cx="1655508" cy="266700"/>
          </a:xfrm>
          <a:prstGeom prst="rect">
            <a:avLst/>
          </a:prstGeom>
          <a:solidFill>
            <a:srgbClr val="FFFFFF"/>
          </a:solidFill>
          <a:ln w="25400">
            <a:solidFill>
              <a:srgbClr val="C0504D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1" i="0" u="none" strike="noStrike" cap="none" normalizeH="0" baseline="0">
                <a:ln>
                  <a:noFill/>
                </a:ln>
                <a:solidFill>
                  <a:srgbClr val="C0504D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MDD</a:t>
            </a: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Zone de texte 53"/>
          <p:cNvSpPr txBox="1">
            <a:spLocks noChangeArrowheads="1"/>
          </p:cNvSpPr>
          <p:nvPr/>
        </p:nvSpPr>
        <p:spPr bwMode="auto">
          <a:xfrm>
            <a:off x="4860032" y="4222115"/>
            <a:ext cx="3978275" cy="479425"/>
          </a:xfrm>
          <a:prstGeom prst="rect">
            <a:avLst/>
          </a:prstGeom>
          <a:solidFill>
            <a:srgbClr val="F79646"/>
          </a:solidFill>
          <a:ln w="25400">
            <a:solidFill>
              <a:srgbClr val="B66D3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Action </a:t>
            </a:r>
            <a:r>
              <a:rPr kumimoji="0" lang="fr-FR" altLang="fr-FR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: Oblitération : Obstruction partiel (=stase)(</a:t>
            </a:r>
            <a:r>
              <a:rPr kumimoji="0" lang="fr-FR" altLang="fr-FR" sz="11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amont)</a:t>
            </a:r>
            <a:endParaRPr kumimoji="0" lang="fr-FR" altLang="fr-FR" sz="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ou total  de la circulation := blocage= ISCHEMIE </a:t>
            </a:r>
            <a:r>
              <a:rPr kumimoji="0" lang="fr-FR" altLang="fr-FR" sz="11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(aval, </a:t>
            </a:r>
            <a:r>
              <a:rPr kumimoji="0" lang="fr-FR" altLang="fr-FR" sz="11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apres</a:t>
            </a:r>
            <a:r>
              <a:rPr kumimoji="0" lang="fr-FR" altLang="fr-FR" sz="11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la )</a:t>
            </a:r>
            <a:endParaRPr kumimoji="0" lang="fr-FR" altLang="fr-FR" sz="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fr-FR" altLang="fr-FR" sz="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2" name="Connecteur droit avec flèche 21"/>
          <p:cNvCxnSpPr/>
          <p:nvPr/>
        </p:nvCxnSpPr>
        <p:spPr>
          <a:xfrm>
            <a:off x="2651760" y="1322104"/>
            <a:ext cx="0" cy="7695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en angle 22"/>
          <p:cNvCxnSpPr/>
          <p:nvPr/>
        </p:nvCxnSpPr>
        <p:spPr>
          <a:xfrm rot="10800000" flipV="1">
            <a:off x="2843809" y="685798"/>
            <a:ext cx="1174111" cy="521971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cteur droit avec flèche 23"/>
          <p:cNvCxnSpPr/>
          <p:nvPr/>
        </p:nvCxnSpPr>
        <p:spPr>
          <a:xfrm>
            <a:off x="3790950" y="1478280"/>
            <a:ext cx="0" cy="3223260"/>
          </a:xfrm>
          <a:prstGeom prst="straightConnector1">
            <a:avLst/>
          </a:prstGeom>
          <a:ln>
            <a:prstDash val="sysDash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5" name="Connecteur en angle 24"/>
          <p:cNvCxnSpPr/>
          <p:nvPr/>
        </p:nvCxnSpPr>
        <p:spPr>
          <a:xfrm>
            <a:off x="3839618" y="676275"/>
            <a:ext cx="761048" cy="531495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Zone de texte 52"/>
          <p:cNvSpPr txBox="1">
            <a:spLocks noChangeArrowheads="1"/>
          </p:cNvSpPr>
          <p:nvPr/>
        </p:nvSpPr>
        <p:spPr bwMode="auto">
          <a:xfrm>
            <a:off x="3106738" y="4793881"/>
            <a:ext cx="1439862" cy="250825"/>
          </a:xfrm>
          <a:prstGeom prst="rect">
            <a:avLst/>
          </a:prstGeom>
          <a:solidFill>
            <a:srgbClr val="F79646"/>
          </a:solidFill>
          <a:ln w="25400">
            <a:solidFill>
              <a:srgbClr val="B66D3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Action</a:t>
            </a:r>
            <a:r>
              <a:rPr kumimoji="0" lang="fr-FR" altLang="fr-FR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 :   Abrasion</a:t>
            </a:r>
            <a:endParaRPr kumimoji="0" lang="fr-FR" altLang="fr-FR" sz="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Zone de texte 59"/>
          <p:cNvSpPr txBox="1">
            <a:spLocks noChangeArrowheads="1"/>
          </p:cNvSpPr>
          <p:nvPr/>
        </p:nvSpPr>
        <p:spPr bwMode="auto">
          <a:xfrm>
            <a:off x="6014085" y="5044706"/>
            <a:ext cx="2370137" cy="250825"/>
          </a:xfrm>
          <a:prstGeom prst="rect">
            <a:avLst/>
          </a:prstGeom>
          <a:solidFill>
            <a:srgbClr val="F79646"/>
          </a:solidFill>
          <a:ln w="25400">
            <a:solidFill>
              <a:srgbClr val="B66D3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Action </a:t>
            </a:r>
            <a:r>
              <a:rPr kumimoji="0" lang="fr-FR" altLang="fr-FR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:   Compression vaisseaux </a:t>
            </a:r>
            <a:endParaRPr kumimoji="0" lang="fr-FR" altLang="fr-FR" sz="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Zone de texte 60"/>
          <p:cNvSpPr txBox="1">
            <a:spLocks noChangeArrowheads="1"/>
          </p:cNvSpPr>
          <p:nvPr/>
        </p:nvSpPr>
        <p:spPr bwMode="auto">
          <a:xfrm>
            <a:off x="1417524" y="5582126"/>
            <a:ext cx="4759369" cy="487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0" i="0" u="none" strike="noStrike" cap="none" normalizeH="0" baseline="0" dirty="0">
                <a:ln>
                  <a:noFill/>
                </a:ln>
                <a:solidFill>
                  <a:srgbClr val="00B0F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Systèmes  de coagulation et immunitaires, D’inflammation</a:t>
            </a: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9" name="Connecteur en angle 28"/>
          <p:cNvCxnSpPr/>
          <p:nvPr/>
        </p:nvCxnSpPr>
        <p:spPr>
          <a:xfrm flipV="1">
            <a:off x="6014085" y="1874520"/>
            <a:ext cx="464820" cy="883920"/>
          </a:xfrm>
          <a:prstGeom prst="bentConnector3">
            <a:avLst/>
          </a:prstGeom>
          <a:ln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cteur droit avec flèche 30"/>
          <p:cNvCxnSpPr/>
          <p:nvPr/>
        </p:nvCxnSpPr>
        <p:spPr>
          <a:xfrm>
            <a:off x="5893110" y="1287236"/>
            <a:ext cx="0" cy="4876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necteur droit avec flèche 31"/>
          <p:cNvCxnSpPr/>
          <p:nvPr/>
        </p:nvCxnSpPr>
        <p:spPr>
          <a:xfrm flipH="1">
            <a:off x="4586288" y="1249136"/>
            <a:ext cx="774700" cy="5257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necteur droit avec flèche 32"/>
          <p:cNvCxnSpPr>
            <a:stCxn id="4" idx="2"/>
          </p:cNvCxnSpPr>
          <p:nvPr/>
        </p:nvCxnSpPr>
        <p:spPr>
          <a:xfrm>
            <a:off x="6611983" y="1238250"/>
            <a:ext cx="978648" cy="39211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necteur droit avec flèche 33"/>
          <p:cNvCxnSpPr/>
          <p:nvPr/>
        </p:nvCxnSpPr>
        <p:spPr>
          <a:xfrm flipH="1">
            <a:off x="7567651" y="2362200"/>
            <a:ext cx="245586" cy="31893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cteur droit avec flèche 34"/>
          <p:cNvCxnSpPr/>
          <p:nvPr/>
        </p:nvCxnSpPr>
        <p:spPr>
          <a:xfrm>
            <a:off x="7846502" y="2381092"/>
            <a:ext cx="325898" cy="3000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cteur droit avec flèche 35"/>
          <p:cNvCxnSpPr/>
          <p:nvPr/>
        </p:nvCxnSpPr>
        <p:spPr>
          <a:xfrm flipH="1">
            <a:off x="5663405" y="2451100"/>
            <a:ext cx="60723" cy="30194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necteur droit avec flèche 37"/>
          <p:cNvCxnSpPr/>
          <p:nvPr/>
        </p:nvCxnSpPr>
        <p:spPr>
          <a:xfrm>
            <a:off x="687751" y="1322104"/>
            <a:ext cx="0" cy="7695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necteur droit avec flèche 38"/>
          <p:cNvCxnSpPr/>
          <p:nvPr/>
        </p:nvCxnSpPr>
        <p:spPr>
          <a:xfrm>
            <a:off x="1762488" y="1322104"/>
            <a:ext cx="0" cy="8201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necteur droit avec flèche 39"/>
          <p:cNvCxnSpPr>
            <a:stCxn id="26" idx="2"/>
          </p:cNvCxnSpPr>
          <p:nvPr/>
        </p:nvCxnSpPr>
        <p:spPr>
          <a:xfrm flipH="1">
            <a:off x="3806463" y="5044706"/>
            <a:ext cx="20206" cy="102478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necteur droit 40"/>
          <p:cNvCxnSpPr/>
          <p:nvPr/>
        </p:nvCxnSpPr>
        <p:spPr>
          <a:xfrm>
            <a:off x="7823200" y="1981200"/>
            <a:ext cx="11651" cy="3998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43" name="Rectangle 4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5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fr-FR" altLang="fr-FR" sz="5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4" name="Rectangle 46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fr-FR" altLang="fr-FR" sz="5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" name="Rectangle 68"/>
          <p:cNvSpPr>
            <a:spLocks noChangeArrowheads="1"/>
          </p:cNvSpPr>
          <p:nvPr/>
        </p:nvSpPr>
        <p:spPr bwMode="auto">
          <a:xfrm>
            <a:off x="0" y="1371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5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15404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 de texte 87"/>
          <p:cNvSpPr txBox="1">
            <a:spLocks noChangeArrowheads="1"/>
          </p:cNvSpPr>
          <p:nvPr/>
        </p:nvSpPr>
        <p:spPr bwMode="auto">
          <a:xfrm rot="-4780427">
            <a:off x="5930107" y="2035969"/>
            <a:ext cx="792162" cy="32385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Favorise </a:t>
            </a: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32"/>
          <p:cNvSpPr>
            <a:spLocks noChangeArrowheads="1"/>
          </p:cNvSpPr>
          <p:nvPr/>
        </p:nvSpPr>
        <p:spPr bwMode="auto">
          <a:xfrm>
            <a:off x="1684020" y="116632"/>
            <a:ext cx="5977890" cy="56916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400" b="1" i="0" u="none" strike="noStrike" cap="none" normalizeH="0" baseline="0" dirty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Accident bullaire initial : taille &gt;20µm, abondantes</a:t>
            </a:r>
            <a:endParaRPr kumimoji="0" lang="fr-FR" altLang="fr-FR" sz="1400" b="1" i="0" u="none" strike="noStrike" cap="none" normalizeH="0" baseline="0" dirty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Zone de texte 35"/>
          <p:cNvSpPr txBox="1">
            <a:spLocks noChangeArrowheads="1"/>
          </p:cNvSpPr>
          <p:nvPr/>
        </p:nvSpPr>
        <p:spPr bwMode="auto">
          <a:xfrm>
            <a:off x="4600666" y="971550"/>
            <a:ext cx="4022634" cy="266700"/>
          </a:xfrm>
          <a:prstGeom prst="rect">
            <a:avLst/>
          </a:prstGeom>
          <a:solidFill>
            <a:srgbClr val="FFFFFF"/>
          </a:solidFill>
          <a:ln w="25400">
            <a:solidFill>
              <a:srgbClr val="C0504D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Vasculaires </a:t>
            </a:r>
            <a:r>
              <a:rPr kumimoji="0" lang="fr-FR" altLang="fr-F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:  </a:t>
            </a:r>
            <a:r>
              <a:rPr kumimoji="0" lang="fr-FR" altLang="fr-FR" sz="1400" b="0" i="0" u="none" strike="noStrike" cap="none" normalizeH="0" baseline="0" dirty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circulantes</a:t>
            </a:r>
            <a:endParaRPr kumimoji="0" lang="fr-FR" altLang="fr-FR" sz="2400" b="0" i="0" u="none" strike="noStrike" cap="none" normalizeH="0" baseline="0" dirty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Zone de texte 36"/>
          <p:cNvSpPr txBox="1">
            <a:spLocks noChangeArrowheads="1"/>
          </p:cNvSpPr>
          <p:nvPr/>
        </p:nvSpPr>
        <p:spPr bwMode="auto">
          <a:xfrm>
            <a:off x="142875" y="979488"/>
            <a:ext cx="2700934" cy="296862"/>
          </a:xfrm>
          <a:prstGeom prst="rect">
            <a:avLst/>
          </a:prstGeom>
          <a:solidFill>
            <a:srgbClr val="FFFFFF"/>
          </a:solidFill>
          <a:ln w="25400">
            <a:solidFill>
              <a:srgbClr val="C0504D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Tissulaire </a:t>
            </a:r>
            <a:r>
              <a:rPr kumimoji="0" lang="fr-FR" altLang="fr-F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: </a:t>
            </a:r>
            <a:r>
              <a:rPr kumimoji="0" lang="fr-FR" altLang="fr-FR" sz="1400" b="0" i="0" u="none" strike="noStrike" cap="none" normalizeH="0" baseline="0" dirty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stationnaires</a:t>
            </a:r>
            <a:endParaRPr kumimoji="0" lang="fr-FR" altLang="fr-FR" sz="2000" b="0" i="0" u="none" strike="noStrike" cap="none" normalizeH="0" baseline="0" dirty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Zone de texte 37"/>
          <p:cNvSpPr txBox="1">
            <a:spLocks noChangeArrowheads="1"/>
          </p:cNvSpPr>
          <p:nvPr/>
        </p:nvSpPr>
        <p:spPr bwMode="auto">
          <a:xfrm>
            <a:off x="1417524" y="2222273"/>
            <a:ext cx="842328" cy="976313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Ostéo-</a:t>
            </a:r>
            <a:r>
              <a:rPr kumimoji="0" lang="fr-FR" altLang="fr-FR" sz="11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arthro</a:t>
            </a:r>
            <a:r>
              <a:rPr kumimoji="0" lang="fr-FR" altLang="fr-FR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musculaire </a:t>
            </a: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Zone de texte 38"/>
          <p:cNvSpPr txBox="1">
            <a:spLocks noChangeArrowheads="1"/>
          </p:cNvSpPr>
          <p:nvPr/>
        </p:nvSpPr>
        <p:spPr bwMode="auto">
          <a:xfrm>
            <a:off x="0" y="2222273"/>
            <a:ext cx="1296671" cy="216126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Cutanés</a:t>
            </a: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Zone de texte 39"/>
          <p:cNvSpPr txBox="1">
            <a:spLocks noChangeArrowheads="1"/>
          </p:cNvSpPr>
          <p:nvPr/>
        </p:nvSpPr>
        <p:spPr bwMode="auto">
          <a:xfrm>
            <a:off x="-1" y="2710429"/>
            <a:ext cx="493713" cy="321697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Puces</a:t>
            </a: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Zone de texte 40"/>
          <p:cNvSpPr txBox="1">
            <a:spLocks noChangeArrowheads="1"/>
          </p:cNvSpPr>
          <p:nvPr/>
        </p:nvSpPr>
        <p:spPr bwMode="auto">
          <a:xfrm>
            <a:off x="580709" y="2710429"/>
            <a:ext cx="715962" cy="321697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Moutons</a:t>
            </a: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Zone de texte 41"/>
          <p:cNvSpPr txBox="1">
            <a:spLocks noChangeArrowheads="1"/>
          </p:cNvSpPr>
          <p:nvPr/>
        </p:nvSpPr>
        <p:spPr bwMode="auto">
          <a:xfrm>
            <a:off x="71801" y="1401694"/>
            <a:ext cx="2917825" cy="25876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200" b="0" i="0" u="none" strike="noStrike" cap="none" normalizeH="0" baseline="0" dirty="0">
                <a:ln>
                  <a:noFill/>
                </a:ln>
                <a:solidFill>
                  <a:srgbClr val="00B0F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Liquides interstitiel ou labyrinthiques ou peau </a:t>
            </a:r>
            <a:endParaRPr kumimoji="0" lang="fr-FR" altLang="fr-F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Zone de texte 42"/>
          <p:cNvSpPr txBox="1">
            <a:spLocks noChangeArrowheads="1"/>
          </p:cNvSpPr>
          <p:nvPr/>
        </p:nvSpPr>
        <p:spPr bwMode="auto">
          <a:xfrm>
            <a:off x="2405380" y="2222273"/>
            <a:ext cx="693738" cy="1158875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Oreille interne</a:t>
            </a:r>
            <a:endParaRPr kumimoji="0" lang="fr-FR" altLang="fr-FR" sz="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Peri</a:t>
            </a:r>
            <a:r>
              <a:rPr kumimoji="0" lang="fr-FR" altLang="fr-FR" sz="11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fr-FR" altLang="fr-FR" sz="11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endo-lymphe</a:t>
            </a:r>
            <a:r>
              <a:rPr kumimoji="0" lang="fr-FR" altLang="fr-FR" sz="11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Zone de texte 43"/>
          <p:cNvSpPr txBox="1">
            <a:spLocks noChangeArrowheads="1"/>
          </p:cNvSpPr>
          <p:nvPr/>
        </p:nvSpPr>
        <p:spPr bwMode="auto">
          <a:xfrm>
            <a:off x="4133056" y="1779202"/>
            <a:ext cx="827087" cy="266700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Médullaire</a:t>
            </a: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Zone de texte 44"/>
          <p:cNvSpPr txBox="1">
            <a:spLocks noChangeArrowheads="1"/>
          </p:cNvSpPr>
          <p:nvPr/>
        </p:nvSpPr>
        <p:spPr bwMode="auto">
          <a:xfrm>
            <a:off x="5180012" y="1769677"/>
            <a:ext cx="868363" cy="701675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Pulmonaire </a:t>
            </a:r>
            <a:r>
              <a:rPr kumimoji="0" lang="fr-FR" altLang="fr-FR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Blocage partiel </a:t>
            </a: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Zone de texte 45"/>
          <p:cNvSpPr txBox="1">
            <a:spLocks noChangeArrowheads="1"/>
          </p:cNvSpPr>
          <p:nvPr/>
        </p:nvSpPr>
        <p:spPr bwMode="auto">
          <a:xfrm>
            <a:off x="5203030" y="2665414"/>
            <a:ext cx="845345" cy="366712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CHOKES</a:t>
            </a: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Zone de texte 46"/>
          <p:cNvSpPr txBox="1">
            <a:spLocks noChangeArrowheads="1"/>
          </p:cNvSpPr>
          <p:nvPr/>
        </p:nvSpPr>
        <p:spPr bwMode="auto">
          <a:xfrm>
            <a:off x="6467475" y="1600200"/>
            <a:ext cx="2155825" cy="342900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Artériel passage</a:t>
            </a: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Zone de texte 47"/>
          <p:cNvSpPr txBox="1">
            <a:spLocks noChangeArrowheads="1"/>
          </p:cNvSpPr>
          <p:nvPr/>
        </p:nvSpPr>
        <p:spPr bwMode="auto">
          <a:xfrm>
            <a:off x="6515100" y="1963738"/>
            <a:ext cx="1965325" cy="4873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Shunts Pulmonaires Cardiaques : FOP</a:t>
            </a:r>
            <a:endParaRPr kumimoji="0" lang="fr-FR" altLang="fr-FR" sz="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Zone de texte 48"/>
          <p:cNvSpPr txBox="1">
            <a:spLocks noChangeArrowheads="1"/>
          </p:cNvSpPr>
          <p:nvPr/>
        </p:nvSpPr>
        <p:spPr bwMode="auto">
          <a:xfrm>
            <a:off x="8029575" y="2662238"/>
            <a:ext cx="922338" cy="457200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Cérébral</a:t>
            </a:r>
            <a:endParaRPr kumimoji="0" lang="fr-FR" altLang="fr-FR" sz="5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Central</a:t>
            </a: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Zone de texte 49"/>
          <p:cNvSpPr txBox="1">
            <a:spLocks noChangeArrowheads="1"/>
          </p:cNvSpPr>
          <p:nvPr/>
        </p:nvSpPr>
        <p:spPr bwMode="auto">
          <a:xfrm>
            <a:off x="6467475" y="2665413"/>
            <a:ext cx="1355725" cy="419100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Oreilles interne</a:t>
            </a:r>
            <a: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vestibulaires</a:t>
            </a: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Zone de texte 50"/>
          <p:cNvSpPr txBox="1">
            <a:spLocks noChangeArrowheads="1"/>
          </p:cNvSpPr>
          <p:nvPr/>
        </p:nvSpPr>
        <p:spPr bwMode="auto">
          <a:xfrm>
            <a:off x="267971" y="4365104"/>
            <a:ext cx="2721655" cy="631825"/>
          </a:xfrm>
          <a:prstGeom prst="rect">
            <a:avLst/>
          </a:prstGeom>
          <a:solidFill>
            <a:srgbClr val="F79646"/>
          </a:solidFill>
          <a:ln w="25400">
            <a:solidFill>
              <a:srgbClr val="974706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Action :</a:t>
            </a:r>
            <a:endParaRPr kumimoji="0" lang="fr-FR" altLang="fr-FR" sz="5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Compression : dilatation </a:t>
            </a:r>
            <a:r>
              <a:rPr kumimoji="0" lang="fr-FR" altLang="fr-FR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ds</a:t>
            </a:r>
            <a:r>
              <a:rPr kumimoji="0" lang="fr-FR" altLang="fr-FR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espace petit </a:t>
            </a:r>
            <a:endParaRPr kumimoji="0" lang="fr-FR" altLang="fr-FR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Dilacération : ex tendon</a:t>
            </a:r>
            <a:endParaRPr kumimoji="0" lang="fr-FR" altLang="fr-FR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Zone de texte 51"/>
          <p:cNvSpPr txBox="1">
            <a:spLocks noChangeArrowheads="1"/>
          </p:cNvSpPr>
          <p:nvPr/>
        </p:nvSpPr>
        <p:spPr bwMode="auto">
          <a:xfrm>
            <a:off x="3017457" y="6112193"/>
            <a:ext cx="1655508" cy="266700"/>
          </a:xfrm>
          <a:prstGeom prst="rect">
            <a:avLst/>
          </a:prstGeom>
          <a:solidFill>
            <a:srgbClr val="FFFFFF"/>
          </a:solidFill>
          <a:ln w="25400">
            <a:solidFill>
              <a:srgbClr val="C0504D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1" i="0" u="none" strike="noStrike" cap="none" normalizeH="0" baseline="0">
                <a:ln>
                  <a:noFill/>
                </a:ln>
                <a:solidFill>
                  <a:srgbClr val="C0504D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MDD</a:t>
            </a: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Zone de texte 53"/>
          <p:cNvSpPr txBox="1">
            <a:spLocks noChangeArrowheads="1"/>
          </p:cNvSpPr>
          <p:nvPr/>
        </p:nvSpPr>
        <p:spPr bwMode="auto">
          <a:xfrm>
            <a:off x="4860032" y="4222115"/>
            <a:ext cx="3978275" cy="479425"/>
          </a:xfrm>
          <a:prstGeom prst="rect">
            <a:avLst/>
          </a:prstGeom>
          <a:solidFill>
            <a:srgbClr val="F79646"/>
          </a:solidFill>
          <a:ln w="25400">
            <a:solidFill>
              <a:srgbClr val="B66D3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Action </a:t>
            </a:r>
            <a:r>
              <a:rPr kumimoji="0" lang="fr-FR" altLang="fr-FR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: Oblitération : Obstruction partiel (=stase)(</a:t>
            </a:r>
            <a:r>
              <a:rPr kumimoji="0" lang="fr-FR" altLang="fr-FR" sz="11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amont)</a:t>
            </a:r>
            <a:endParaRPr kumimoji="0" lang="fr-FR" altLang="fr-FR" sz="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ou total  de la circulation := blocage= ISCHEMIE </a:t>
            </a:r>
            <a:r>
              <a:rPr kumimoji="0" lang="fr-FR" altLang="fr-FR" sz="11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(aval, </a:t>
            </a:r>
            <a:r>
              <a:rPr kumimoji="0" lang="fr-FR" altLang="fr-FR" sz="11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apres</a:t>
            </a:r>
            <a:r>
              <a:rPr kumimoji="0" lang="fr-FR" altLang="fr-FR" sz="11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la )</a:t>
            </a:r>
            <a:endParaRPr kumimoji="0" lang="fr-FR" altLang="fr-FR" sz="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fr-FR" altLang="fr-FR" sz="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2" name="Connecteur droit avec flèche 21"/>
          <p:cNvCxnSpPr/>
          <p:nvPr/>
        </p:nvCxnSpPr>
        <p:spPr>
          <a:xfrm>
            <a:off x="2651760" y="1322104"/>
            <a:ext cx="0" cy="7695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en angle 22"/>
          <p:cNvCxnSpPr/>
          <p:nvPr/>
        </p:nvCxnSpPr>
        <p:spPr>
          <a:xfrm rot="10800000" flipV="1">
            <a:off x="2843809" y="685798"/>
            <a:ext cx="1174111" cy="521971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cteur droit avec flèche 23"/>
          <p:cNvCxnSpPr/>
          <p:nvPr/>
        </p:nvCxnSpPr>
        <p:spPr>
          <a:xfrm>
            <a:off x="3790950" y="1478280"/>
            <a:ext cx="0" cy="3223260"/>
          </a:xfrm>
          <a:prstGeom prst="straightConnector1">
            <a:avLst/>
          </a:prstGeom>
          <a:ln>
            <a:prstDash val="sysDash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5" name="Connecteur en angle 24"/>
          <p:cNvCxnSpPr/>
          <p:nvPr/>
        </p:nvCxnSpPr>
        <p:spPr>
          <a:xfrm>
            <a:off x="3839618" y="676275"/>
            <a:ext cx="761048" cy="531495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Zone de texte 52"/>
          <p:cNvSpPr txBox="1">
            <a:spLocks noChangeArrowheads="1"/>
          </p:cNvSpPr>
          <p:nvPr/>
        </p:nvSpPr>
        <p:spPr bwMode="auto">
          <a:xfrm>
            <a:off x="3106738" y="4793881"/>
            <a:ext cx="1439862" cy="250825"/>
          </a:xfrm>
          <a:prstGeom prst="rect">
            <a:avLst/>
          </a:prstGeom>
          <a:solidFill>
            <a:srgbClr val="F79646"/>
          </a:solidFill>
          <a:ln w="25400">
            <a:solidFill>
              <a:srgbClr val="B66D3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Action</a:t>
            </a:r>
            <a:r>
              <a:rPr kumimoji="0" lang="fr-FR" altLang="fr-FR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 :   Abrasion</a:t>
            </a:r>
            <a:endParaRPr kumimoji="0" lang="fr-FR" altLang="fr-FR" sz="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Zone de texte 59"/>
          <p:cNvSpPr txBox="1">
            <a:spLocks noChangeArrowheads="1"/>
          </p:cNvSpPr>
          <p:nvPr/>
        </p:nvSpPr>
        <p:spPr bwMode="auto">
          <a:xfrm>
            <a:off x="6014085" y="5044706"/>
            <a:ext cx="2370137" cy="250825"/>
          </a:xfrm>
          <a:prstGeom prst="rect">
            <a:avLst/>
          </a:prstGeom>
          <a:solidFill>
            <a:srgbClr val="F79646"/>
          </a:solidFill>
          <a:ln w="25400">
            <a:solidFill>
              <a:srgbClr val="B66D3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Action </a:t>
            </a:r>
            <a:r>
              <a:rPr kumimoji="0" lang="fr-FR" altLang="fr-FR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:   Compression vaisseaux </a:t>
            </a:r>
            <a:endParaRPr kumimoji="0" lang="fr-FR" altLang="fr-FR" sz="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Zone de texte 60"/>
          <p:cNvSpPr txBox="1">
            <a:spLocks noChangeArrowheads="1"/>
          </p:cNvSpPr>
          <p:nvPr/>
        </p:nvSpPr>
        <p:spPr bwMode="auto">
          <a:xfrm>
            <a:off x="1417524" y="5582126"/>
            <a:ext cx="4759369" cy="487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0" i="0" u="none" strike="noStrike" cap="none" normalizeH="0" baseline="0" dirty="0">
                <a:ln>
                  <a:noFill/>
                </a:ln>
                <a:solidFill>
                  <a:srgbClr val="00B0F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Systèmes  de coagulation et immunitaires, D’inflammation</a:t>
            </a: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9" name="Connecteur en angle 28"/>
          <p:cNvCxnSpPr/>
          <p:nvPr/>
        </p:nvCxnSpPr>
        <p:spPr>
          <a:xfrm flipV="1">
            <a:off x="6014085" y="1874520"/>
            <a:ext cx="464820" cy="883920"/>
          </a:xfrm>
          <a:prstGeom prst="bentConnector3">
            <a:avLst/>
          </a:prstGeom>
          <a:ln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cteur droit avec flèche 30"/>
          <p:cNvCxnSpPr/>
          <p:nvPr/>
        </p:nvCxnSpPr>
        <p:spPr>
          <a:xfrm>
            <a:off x="5893110" y="1287236"/>
            <a:ext cx="0" cy="4876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necteur droit avec flèche 31"/>
          <p:cNvCxnSpPr/>
          <p:nvPr/>
        </p:nvCxnSpPr>
        <p:spPr>
          <a:xfrm flipH="1">
            <a:off x="4586288" y="1249136"/>
            <a:ext cx="774700" cy="5257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necteur droit avec flèche 32"/>
          <p:cNvCxnSpPr>
            <a:stCxn id="4" idx="2"/>
          </p:cNvCxnSpPr>
          <p:nvPr/>
        </p:nvCxnSpPr>
        <p:spPr>
          <a:xfrm>
            <a:off x="6611983" y="1238250"/>
            <a:ext cx="978648" cy="39211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necteur droit avec flèche 33"/>
          <p:cNvCxnSpPr/>
          <p:nvPr/>
        </p:nvCxnSpPr>
        <p:spPr>
          <a:xfrm flipH="1">
            <a:off x="7567651" y="2362200"/>
            <a:ext cx="245586" cy="31893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cteur droit avec flèche 34"/>
          <p:cNvCxnSpPr/>
          <p:nvPr/>
        </p:nvCxnSpPr>
        <p:spPr>
          <a:xfrm>
            <a:off x="7846502" y="2381092"/>
            <a:ext cx="325898" cy="3000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cteur droit avec flèche 35"/>
          <p:cNvCxnSpPr/>
          <p:nvPr/>
        </p:nvCxnSpPr>
        <p:spPr>
          <a:xfrm flipH="1">
            <a:off x="5663405" y="2451100"/>
            <a:ext cx="60723" cy="30194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necteur droit avec flèche 37"/>
          <p:cNvCxnSpPr/>
          <p:nvPr/>
        </p:nvCxnSpPr>
        <p:spPr>
          <a:xfrm>
            <a:off x="687751" y="1322104"/>
            <a:ext cx="0" cy="7695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necteur droit avec flèche 38"/>
          <p:cNvCxnSpPr/>
          <p:nvPr/>
        </p:nvCxnSpPr>
        <p:spPr>
          <a:xfrm>
            <a:off x="1762488" y="1322104"/>
            <a:ext cx="0" cy="8201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necteur droit avec flèche 39"/>
          <p:cNvCxnSpPr>
            <a:stCxn id="26" idx="2"/>
          </p:cNvCxnSpPr>
          <p:nvPr/>
        </p:nvCxnSpPr>
        <p:spPr>
          <a:xfrm flipH="1">
            <a:off x="3806463" y="5044706"/>
            <a:ext cx="20206" cy="102478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necteur droit 40"/>
          <p:cNvCxnSpPr/>
          <p:nvPr/>
        </p:nvCxnSpPr>
        <p:spPr>
          <a:xfrm>
            <a:off x="7823200" y="1981200"/>
            <a:ext cx="11651" cy="3998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43" name="Rectangle 4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5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fr-FR" altLang="fr-FR" sz="5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4" name="Rectangle 46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fr-FR" altLang="fr-FR" sz="5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" name="Rectangle 68"/>
          <p:cNvSpPr>
            <a:spLocks noChangeArrowheads="1"/>
          </p:cNvSpPr>
          <p:nvPr/>
        </p:nvSpPr>
        <p:spPr bwMode="auto">
          <a:xfrm>
            <a:off x="0" y="1371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5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7" name="Connecteur droit avec flèche 36"/>
          <p:cNvCxnSpPr>
            <a:endCxn id="8" idx="0"/>
          </p:cNvCxnSpPr>
          <p:nvPr/>
        </p:nvCxnSpPr>
        <p:spPr>
          <a:xfrm flipH="1">
            <a:off x="246856" y="2471352"/>
            <a:ext cx="21115" cy="23907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necteur droit avec flèche 46"/>
          <p:cNvCxnSpPr>
            <a:endCxn id="9" idx="0"/>
          </p:cNvCxnSpPr>
          <p:nvPr/>
        </p:nvCxnSpPr>
        <p:spPr>
          <a:xfrm>
            <a:off x="848700" y="2529525"/>
            <a:ext cx="89990" cy="1809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2093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8652" y="4820157"/>
            <a:ext cx="2827492" cy="19451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203683" y="188640"/>
            <a:ext cx="8352928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b="1" u="sng" dirty="0">
                <a:solidFill>
                  <a:schemeClr val="tx2"/>
                </a:solidFill>
              </a:rPr>
              <a:t>Action de la bulles : l’Abrasion</a:t>
            </a:r>
            <a:r>
              <a:rPr lang="fr-FR" b="1" u="sng" dirty="0">
                <a:solidFill>
                  <a:schemeClr val="tx2"/>
                </a:solidFill>
              </a:rPr>
              <a:t> </a:t>
            </a:r>
          </a:p>
          <a:p>
            <a:r>
              <a:rPr lang="fr-FR" dirty="0"/>
              <a:t>Due à la dilatation ou au passage de la bulle du tissu vers le vaisseau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b="1" dirty="0"/>
              <a:t>Endommagement de l’endothélium </a:t>
            </a:r>
            <a:r>
              <a:rPr lang="fr-FR" dirty="0"/>
              <a:t>et mise à nu du sous endothélium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b="1" dirty="0">
                <a:solidFill>
                  <a:schemeClr val="tx2"/>
                </a:solidFill>
              </a:rPr>
              <a:t>initie une cascade réactions </a:t>
            </a:r>
            <a:r>
              <a:rPr lang="fr-FR" b="1" dirty="0">
                <a:solidFill>
                  <a:schemeClr val="tx2"/>
                </a:solidFill>
                <a:latin typeface="Calibri"/>
                <a:cs typeface="Calibri"/>
              </a:rPr>
              <a:t>→MDD</a:t>
            </a:r>
            <a:endParaRPr lang="fr-FR" b="1" dirty="0">
              <a:solidFill>
                <a:schemeClr val="tx2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09414" y="1749009"/>
            <a:ext cx="849694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fr-FR" dirty="0"/>
          </a:p>
          <a:p>
            <a:r>
              <a:rPr lang="fr-FR" dirty="0"/>
              <a:t>La </a:t>
            </a:r>
            <a:r>
              <a:rPr lang="fr-FR" dirty="0" err="1"/>
              <a:t>Mdd</a:t>
            </a:r>
            <a:r>
              <a:rPr lang="fr-FR" dirty="0"/>
              <a:t> fait suite à un accident bullaire initial </a:t>
            </a:r>
          </a:p>
          <a:p>
            <a:r>
              <a:rPr lang="fr-FR" dirty="0"/>
              <a:t>Cette </a:t>
            </a:r>
            <a:r>
              <a:rPr lang="fr-FR" dirty="0">
                <a:solidFill>
                  <a:schemeClr val="tx2"/>
                </a:solidFill>
              </a:rPr>
              <a:t>abrasion</a:t>
            </a:r>
            <a:r>
              <a:rPr lang="fr-FR" dirty="0"/>
              <a:t> engendre des réactions en cascades </a:t>
            </a:r>
          </a:p>
          <a:p>
            <a:r>
              <a:rPr lang="fr-FR" dirty="0"/>
              <a:t>1. Libération de médiateurs de la coagulation: </a:t>
            </a:r>
          </a:p>
          <a:p>
            <a:r>
              <a:rPr lang="fr-FR" dirty="0"/>
              <a:t>2. </a:t>
            </a:r>
            <a:r>
              <a:rPr lang="fr-FR" b="1" dirty="0"/>
              <a:t>Phase primaire de coagulation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dirty="0"/>
              <a:t>Activation et Adhésion des </a:t>
            </a:r>
            <a:r>
              <a:rPr lang="fr-FR" dirty="0">
                <a:solidFill>
                  <a:schemeClr val="tx2"/>
                </a:solidFill>
              </a:rPr>
              <a:t>plaquettes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b="1" dirty="0"/>
              <a:t>Agrégation plaquettaire </a:t>
            </a:r>
            <a:r>
              <a:rPr lang="fr-FR" dirty="0"/>
              <a:t>: pour former réseaux : un clou plaquettaire</a:t>
            </a:r>
          </a:p>
          <a:p>
            <a:r>
              <a:rPr lang="fr-FR" dirty="0"/>
              <a:t>3. </a:t>
            </a:r>
            <a:r>
              <a:rPr lang="fr-FR" b="1" dirty="0"/>
              <a:t>Phase de  </a:t>
            </a:r>
            <a:r>
              <a:rPr lang="fr-FR" b="1" dirty="0">
                <a:solidFill>
                  <a:schemeClr val="tx2"/>
                </a:solidFill>
              </a:rPr>
              <a:t>Coagulation </a:t>
            </a:r>
            <a:r>
              <a:rPr lang="fr-FR" dirty="0">
                <a:solidFill>
                  <a:schemeClr val="tx2"/>
                </a:solidFill>
              </a:rPr>
              <a:t>pour former un caillot insol</a:t>
            </a:r>
            <a:r>
              <a:rPr lang="fr-FR" dirty="0"/>
              <a:t>uble</a:t>
            </a:r>
          </a:p>
          <a:p>
            <a:r>
              <a:rPr lang="fr-FR" dirty="0">
                <a:cs typeface="Calibri"/>
              </a:rPr>
              <a:t>4. Agglutination des hématies : </a:t>
            </a:r>
            <a:r>
              <a:rPr lang="fr-FR" dirty="0"/>
              <a:t>Augmentation de la viscosité du sang.</a:t>
            </a:r>
          </a:p>
          <a:p>
            <a:r>
              <a:rPr lang="fr-FR" dirty="0"/>
              <a:t>4. Activation des leucocytes : </a:t>
            </a:r>
            <a:r>
              <a:rPr lang="fr-FR" b="1" dirty="0">
                <a:solidFill>
                  <a:schemeClr val="tx2"/>
                </a:solidFill>
              </a:rPr>
              <a:t>réactions immunitaires</a:t>
            </a:r>
          </a:p>
          <a:p>
            <a:r>
              <a:rPr lang="fr-FR" dirty="0"/>
              <a:t>5. </a:t>
            </a:r>
            <a:r>
              <a:rPr lang="fr-FR" b="1" dirty="0"/>
              <a:t>Réaction i</a:t>
            </a:r>
            <a:r>
              <a:rPr lang="fr-FR" b="1" dirty="0">
                <a:solidFill>
                  <a:schemeClr val="tx2"/>
                </a:solidFill>
              </a:rPr>
              <a:t>nflammatoire</a:t>
            </a:r>
            <a:r>
              <a:rPr lang="fr-FR" b="1" dirty="0"/>
              <a:t> </a:t>
            </a:r>
            <a:r>
              <a:rPr lang="fr-FR" dirty="0"/>
              <a:t>: vasodilatation , œdème</a:t>
            </a:r>
          </a:p>
        </p:txBody>
      </p:sp>
      <p:sp>
        <p:nvSpPr>
          <p:cNvPr id="4" name="Rectangle 3"/>
          <p:cNvSpPr/>
          <p:nvPr/>
        </p:nvSpPr>
        <p:spPr>
          <a:xfrm>
            <a:off x="117823" y="5388171"/>
            <a:ext cx="79208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>
                <a:solidFill>
                  <a:schemeClr val="tx2"/>
                </a:solidFill>
              </a:rPr>
              <a:t>La MDD : Accompagne • Complique • Entretient l’ischémie</a:t>
            </a:r>
          </a:p>
        </p:txBody>
      </p:sp>
      <p:sp>
        <p:nvSpPr>
          <p:cNvPr id="5" name="Rectangle 4"/>
          <p:cNvSpPr/>
          <p:nvPr/>
        </p:nvSpPr>
        <p:spPr>
          <a:xfrm>
            <a:off x="251520" y="5862667"/>
            <a:ext cx="59046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La </a:t>
            </a:r>
            <a:r>
              <a:rPr lang="fr-FR" dirty="0" err="1"/>
              <a:t>M</a:t>
            </a:r>
            <a:r>
              <a:rPr lang="fr-FR" dirty="0" err="1" smtClean="0"/>
              <a:t>dd</a:t>
            </a:r>
            <a:r>
              <a:rPr lang="fr-FR" dirty="0" smtClean="0"/>
              <a:t> </a:t>
            </a:r>
            <a:r>
              <a:rPr lang="fr-FR" dirty="0"/>
              <a:t>se met en route 30min après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Inflammation dans un délai de 6h environ</a:t>
            </a: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1473994"/>
            <a:ext cx="2278063" cy="184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ZoneTexte 5"/>
          <p:cNvSpPr txBox="1"/>
          <p:nvPr/>
        </p:nvSpPr>
        <p:spPr>
          <a:xfrm>
            <a:off x="177003" y="1589024"/>
            <a:ext cx="60371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u="sng" dirty="0">
                <a:solidFill>
                  <a:srgbClr val="FF0000"/>
                </a:solidFill>
              </a:rPr>
              <a:t>La Maladie De Décompression</a:t>
            </a:r>
          </a:p>
        </p:txBody>
      </p:sp>
    </p:spTree>
    <p:extLst>
      <p:ext uri="{BB962C8B-B14F-4D97-AF65-F5344CB8AC3E}">
        <p14:creationId xmlns:p14="http://schemas.microsoft.com/office/powerpoint/2010/main" val="11386319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611986"/>
          </a:xfrm>
        </p:spPr>
        <p:txBody>
          <a:bodyPr>
            <a:normAutofit fontScale="90000"/>
          </a:bodyPr>
          <a:lstStyle/>
          <a:p>
            <a:r>
              <a:rPr lang="fr-FR" dirty="0"/>
              <a:t>Symptômes </a:t>
            </a:r>
            <a:r>
              <a:rPr lang="fr-FR" dirty="0" smtClean="0"/>
              <a:t>:</a:t>
            </a:r>
            <a:endParaRPr lang="fr-FR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44803"/>
            <a:ext cx="8904215" cy="2256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Connecteur droit avec flèche 4"/>
          <p:cNvCxnSpPr/>
          <p:nvPr/>
        </p:nvCxnSpPr>
        <p:spPr>
          <a:xfrm>
            <a:off x="215677" y="1198722"/>
            <a:ext cx="799288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Accolade fermante 6"/>
          <p:cNvSpPr/>
          <p:nvPr/>
        </p:nvSpPr>
        <p:spPr>
          <a:xfrm rot="5400000">
            <a:off x="1697372" y="1407084"/>
            <a:ext cx="648072" cy="2819697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Accolade fermante 9"/>
          <p:cNvSpPr/>
          <p:nvPr/>
        </p:nvSpPr>
        <p:spPr>
          <a:xfrm rot="5400000">
            <a:off x="5524116" y="538351"/>
            <a:ext cx="595882" cy="4510286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Plus 7"/>
          <p:cNvSpPr/>
          <p:nvPr/>
        </p:nvSpPr>
        <p:spPr>
          <a:xfrm>
            <a:off x="7452320" y="751348"/>
            <a:ext cx="360040" cy="360040"/>
          </a:xfrm>
          <a:prstGeom prst="mathPlus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Moins 8"/>
          <p:cNvSpPr/>
          <p:nvPr/>
        </p:nvSpPr>
        <p:spPr>
          <a:xfrm>
            <a:off x="429183" y="931368"/>
            <a:ext cx="443434" cy="18002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ZoneTexte 10"/>
          <p:cNvSpPr txBox="1"/>
          <p:nvPr/>
        </p:nvSpPr>
        <p:spPr>
          <a:xfrm>
            <a:off x="215677" y="4016455"/>
            <a:ext cx="770485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u="sng" dirty="0"/>
              <a:t>Classement des symptômes:</a:t>
            </a:r>
          </a:p>
          <a:p>
            <a:r>
              <a:rPr lang="fr-FR" dirty="0"/>
              <a:t>Généraux : fatigue intense :</a:t>
            </a:r>
          </a:p>
          <a:p>
            <a:r>
              <a:rPr lang="fr-FR" dirty="0"/>
              <a:t>Tissulaire: démangeaison ,rougeur , douleur …</a:t>
            </a:r>
          </a:p>
          <a:p>
            <a:r>
              <a:rPr lang="fr-FR" dirty="0"/>
              <a:t>Neurologique : parole convulsion,  syncope , paralysies </a:t>
            </a:r>
          </a:p>
          <a:p>
            <a:r>
              <a:rPr lang="fr-FR" dirty="0"/>
              <a:t>Pulmonaire : difficulté respiratoire , </a:t>
            </a:r>
            <a:r>
              <a:rPr lang="fr-FR" dirty="0" err="1"/>
              <a:t>oap</a:t>
            </a:r>
            <a:endParaRPr lang="fr-FR" dirty="0"/>
          </a:p>
          <a:p>
            <a:r>
              <a:rPr lang="fr-FR" dirty="0"/>
              <a:t>Oreille: surdité vertiges, </a:t>
            </a:r>
            <a:r>
              <a:rPr lang="fr-FR" dirty="0" err="1"/>
              <a:t>nausee</a:t>
            </a:r>
            <a:endParaRPr lang="fr-FR" dirty="0"/>
          </a:p>
          <a:p>
            <a:r>
              <a:rPr lang="fr-FR" dirty="0"/>
              <a:t>Cardio-vasculaire  : </a:t>
            </a:r>
            <a:r>
              <a:rPr lang="fr-FR" dirty="0" err="1"/>
              <a:t>fop</a:t>
            </a:r>
            <a:endParaRPr lang="fr-FR" dirty="0"/>
          </a:p>
        </p:txBody>
      </p:sp>
      <p:sp>
        <p:nvSpPr>
          <p:cNvPr id="14" name="ZoneTexte 13"/>
          <p:cNvSpPr txBox="1"/>
          <p:nvPr/>
        </p:nvSpPr>
        <p:spPr>
          <a:xfrm>
            <a:off x="7858000" y="742056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grave</a:t>
            </a:r>
          </a:p>
        </p:txBody>
      </p:sp>
    </p:spTree>
    <p:extLst>
      <p:ext uri="{BB962C8B-B14F-4D97-AF65-F5344CB8AC3E}">
        <p14:creationId xmlns:p14="http://schemas.microsoft.com/office/powerpoint/2010/main" val="21923288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683568" y="5517232"/>
            <a:ext cx="74168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000" b="1" dirty="0"/>
              <a:t>Et pour éviter la MDD: 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fr-FR" sz="2000" b="1" dirty="0"/>
              <a:t>Importance du délai d’intervention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431540" y="354628"/>
            <a:ext cx="69847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u="sng" dirty="0">
                <a:solidFill>
                  <a:schemeClr val="tx2"/>
                </a:solidFill>
              </a:rPr>
              <a:t>Conclusion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431540" y="1340768"/>
            <a:ext cx="824491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/>
              <a:t>Les </a:t>
            </a:r>
            <a:r>
              <a:rPr lang="fr-FR" sz="2000" dirty="0" smtClean="0"/>
              <a:t>ADD </a:t>
            </a:r>
            <a:r>
              <a:rPr lang="fr-FR" sz="2000" dirty="0"/>
              <a:t>de type 2 sont plus importants, graves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fr-FR" sz="2000" dirty="0" smtClean="0"/>
              <a:t>montrent </a:t>
            </a:r>
            <a:r>
              <a:rPr lang="fr-FR" sz="2000" dirty="0"/>
              <a:t>le </a:t>
            </a:r>
            <a:r>
              <a:rPr lang="fr-FR" sz="2000" b="1" dirty="0"/>
              <a:t>dépassement de la capacité</a:t>
            </a:r>
            <a:r>
              <a:rPr lang="fr-FR" sz="2000" dirty="0"/>
              <a:t> d’épuration des bulles par le poumon pouvant engendrer des accidents: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sz="2000" dirty="0"/>
              <a:t>En amont ,par stase veineuse localisé au niveau médullaire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sz="2000" dirty="0"/>
              <a:t>En aval par embolisation artériel au niveau céphalique par l’intermédiaire de shunts cardiaque ou pulmonaire. 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idx="1"/>
          </p:nvPr>
        </p:nvSpPr>
        <p:spPr>
          <a:xfrm>
            <a:off x="507072" y="3777992"/>
            <a:ext cx="7620000" cy="1728192"/>
          </a:xfrm>
        </p:spPr>
        <p:txBody>
          <a:bodyPr>
            <a:normAutofit/>
          </a:bodyPr>
          <a:lstStyle/>
          <a:p>
            <a:r>
              <a:rPr lang="fr-FR" dirty="0"/>
              <a:t>C’est une classification médicale , l’accident de type 1 est déjà un accident et une alerte sur un souci de décompression!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fr-FR" dirty="0"/>
              <a:t>Non négligeable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99037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 de texte 87"/>
          <p:cNvSpPr txBox="1">
            <a:spLocks noChangeArrowheads="1"/>
          </p:cNvSpPr>
          <p:nvPr/>
        </p:nvSpPr>
        <p:spPr bwMode="auto">
          <a:xfrm rot="-4780427">
            <a:off x="5930107" y="2035969"/>
            <a:ext cx="792162" cy="32385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Favorise </a:t>
            </a: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32"/>
          <p:cNvSpPr>
            <a:spLocks noChangeArrowheads="1"/>
          </p:cNvSpPr>
          <p:nvPr/>
        </p:nvSpPr>
        <p:spPr bwMode="auto">
          <a:xfrm>
            <a:off x="1684020" y="116632"/>
            <a:ext cx="5977890" cy="56916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400" b="1" i="0" u="none" strike="noStrike" cap="none" normalizeH="0" baseline="0" dirty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Accident bullaire initial : taille &gt;20µm, abondantes</a:t>
            </a:r>
            <a:endParaRPr kumimoji="0" lang="fr-FR" altLang="fr-FR" sz="1400" b="1" i="0" u="none" strike="noStrike" cap="none" normalizeH="0" baseline="0" dirty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Zone de texte 35"/>
          <p:cNvSpPr txBox="1">
            <a:spLocks noChangeArrowheads="1"/>
          </p:cNvSpPr>
          <p:nvPr/>
        </p:nvSpPr>
        <p:spPr bwMode="auto">
          <a:xfrm>
            <a:off x="4600666" y="971550"/>
            <a:ext cx="4022634" cy="266700"/>
          </a:xfrm>
          <a:prstGeom prst="rect">
            <a:avLst/>
          </a:prstGeom>
          <a:solidFill>
            <a:srgbClr val="FFFFFF"/>
          </a:solidFill>
          <a:ln w="25400">
            <a:solidFill>
              <a:srgbClr val="C0504D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Vasculaires </a:t>
            </a:r>
            <a:r>
              <a:rPr kumimoji="0" lang="fr-FR" altLang="fr-F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:  </a:t>
            </a:r>
            <a:r>
              <a:rPr kumimoji="0" lang="fr-FR" altLang="fr-FR" sz="1400" b="0" i="0" u="none" strike="noStrike" cap="none" normalizeH="0" baseline="0" dirty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circulantes</a:t>
            </a:r>
            <a:endParaRPr kumimoji="0" lang="fr-FR" altLang="fr-FR" sz="2400" b="0" i="0" u="none" strike="noStrike" cap="none" normalizeH="0" baseline="0" dirty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Zone de texte 36"/>
          <p:cNvSpPr txBox="1">
            <a:spLocks noChangeArrowheads="1"/>
          </p:cNvSpPr>
          <p:nvPr/>
        </p:nvSpPr>
        <p:spPr bwMode="auto">
          <a:xfrm>
            <a:off x="142875" y="979488"/>
            <a:ext cx="2700934" cy="296862"/>
          </a:xfrm>
          <a:prstGeom prst="rect">
            <a:avLst/>
          </a:prstGeom>
          <a:solidFill>
            <a:srgbClr val="FFFFFF"/>
          </a:solidFill>
          <a:ln w="25400">
            <a:solidFill>
              <a:srgbClr val="C0504D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Tissulaire </a:t>
            </a:r>
            <a:r>
              <a:rPr kumimoji="0" lang="fr-FR" altLang="fr-F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: </a:t>
            </a:r>
            <a:r>
              <a:rPr kumimoji="0" lang="fr-FR" altLang="fr-FR" sz="1400" b="0" i="0" u="none" strike="noStrike" cap="none" normalizeH="0" baseline="0" dirty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stationnaires</a:t>
            </a:r>
            <a:endParaRPr kumimoji="0" lang="fr-FR" altLang="fr-FR" sz="2000" b="0" i="0" u="none" strike="noStrike" cap="none" normalizeH="0" baseline="0" dirty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Zone de texte 37"/>
          <p:cNvSpPr txBox="1">
            <a:spLocks noChangeArrowheads="1"/>
          </p:cNvSpPr>
          <p:nvPr/>
        </p:nvSpPr>
        <p:spPr bwMode="auto">
          <a:xfrm>
            <a:off x="1417524" y="2222273"/>
            <a:ext cx="842328" cy="976313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Ostéo-</a:t>
            </a:r>
            <a:r>
              <a:rPr kumimoji="0" lang="fr-FR" altLang="fr-FR" sz="11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arthro</a:t>
            </a:r>
            <a:r>
              <a:rPr kumimoji="0" lang="fr-FR" altLang="fr-FR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musculaire </a:t>
            </a: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Zone de texte 38"/>
          <p:cNvSpPr txBox="1">
            <a:spLocks noChangeArrowheads="1"/>
          </p:cNvSpPr>
          <p:nvPr/>
        </p:nvSpPr>
        <p:spPr bwMode="auto">
          <a:xfrm>
            <a:off x="0" y="2222273"/>
            <a:ext cx="1296671" cy="216126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Cutanés</a:t>
            </a: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Zone de texte 39"/>
          <p:cNvSpPr txBox="1">
            <a:spLocks noChangeArrowheads="1"/>
          </p:cNvSpPr>
          <p:nvPr/>
        </p:nvSpPr>
        <p:spPr bwMode="auto">
          <a:xfrm>
            <a:off x="-1" y="2710429"/>
            <a:ext cx="493713" cy="321697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Puces</a:t>
            </a: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Zone de texte 40"/>
          <p:cNvSpPr txBox="1">
            <a:spLocks noChangeArrowheads="1"/>
          </p:cNvSpPr>
          <p:nvPr/>
        </p:nvSpPr>
        <p:spPr bwMode="auto">
          <a:xfrm>
            <a:off x="580709" y="2710429"/>
            <a:ext cx="715962" cy="321697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Moutons</a:t>
            </a: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Zone de texte 41"/>
          <p:cNvSpPr txBox="1">
            <a:spLocks noChangeArrowheads="1"/>
          </p:cNvSpPr>
          <p:nvPr/>
        </p:nvSpPr>
        <p:spPr bwMode="auto">
          <a:xfrm>
            <a:off x="71801" y="1401694"/>
            <a:ext cx="2917825" cy="25876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200" b="0" i="0" u="none" strike="noStrike" cap="none" normalizeH="0" baseline="0" dirty="0">
                <a:ln>
                  <a:noFill/>
                </a:ln>
                <a:solidFill>
                  <a:srgbClr val="00B0F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Liquides interstitiel ou labyrinthiques ou peau </a:t>
            </a:r>
            <a:endParaRPr kumimoji="0" lang="fr-FR" altLang="fr-F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Zone de texte 42"/>
          <p:cNvSpPr txBox="1">
            <a:spLocks noChangeArrowheads="1"/>
          </p:cNvSpPr>
          <p:nvPr/>
        </p:nvSpPr>
        <p:spPr bwMode="auto">
          <a:xfrm>
            <a:off x="2405380" y="2222273"/>
            <a:ext cx="693738" cy="1158875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Oreille interne</a:t>
            </a:r>
            <a:endParaRPr kumimoji="0" lang="fr-FR" altLang="fr-FR" sz="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Peri</a:t>
            </a:r>
            <a:r>
              <a:rPr kumimoji="0" lang="fr-FR" altLang="fr-FR" sz="11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fr-FR" altLang="fr-FR" sz="11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endo-lymphe</a:t>
            </a:r>
            <a:r>
              <a:rPr kumimoji="0" lang="fr-FR" altLang="fr-FR" sz="11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Zone de texte 43"/>
          <p:cNvSpPr txBox="1">
            <a:spLocks noChangeArrowheads="1"/>
          </p:cNvSpPr>
          <p:nvPr/>
        </p:nvSpPr>
        <p:spPr bwMode="auto">
          <a:xfrm>
            <a:off x="4133056" y="1779202"/>
            <a:ext cx="827087" cy="266700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Médullaire</a:t>
            </a: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Zone de texte 44"/>
          <p:cNvSpPr txBox="1">
            <a:spLocks noChangeArrowheads="1"/>
          </p:cNvSpPr>
          <p:nvPr/>
        </p:nvSpPr>
        <p:spPr bwMode="auto">
          <a:xfrm>
            <a:off x="5180012" y="1769677"/>
            <a:ext cx="868363" cy="701675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Pulmonaire </a:t>
            </a:r>
            <a:r>
              <a:rPr kumimoji="0" lang="fr-FR" altLang="fr-FR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Blocage partiel </a:t>
            </a: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Zone de texte 45"/>
          <p:cNvSpPr txBox="1">
            <a:spLocks noChangeArrowheads="1"/>
          </p:cNvSpPr>
          <p:nvPr/>
        </p:nvSpPr>
        <p:spPr bwMode="auto">
          <a:xfrm>
            <a:off x="5203030" y="2665414"/>
            <a:ext cx="845345" cy="366712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CHOKES</a:t>
            </a: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Zone de texte 46"/>
          <p:cNvSpPr txBox="1">
            <a:spLocks noChangeArrowheads="1"/>
          </p:cNvSpPr>
          <p:nvPr/>
        </p:nvSpPr>
        <p:spPr bwMode="auto">
          <a:xfrm>
            <a:off x="6467475" y="1600200"/>
            <a:ext cx="2155825" cy="342900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Artériel passage</a:t>
            </a: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Zone de texte 47"/>
          <p:cNvSpPr txBox="1">
            <a:spLocks noChangeArrowheads="1"/>
          </p:cNvSpPr>
          <p:nvPr/>
        </p:nvSpPr>
        <p:spPr bwMode="auto">
          <a:xfrm>
            <a:off x="6515100" y="1963738"/>
            <a:ext cx="1965325" cy="4873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Shunts Pulmonaires Cardiaques : FOP</a:t>
            </a:r>
            <a:endParaRPr kumimoji="0" lang="fr-FR" altLang="fr-FR" sz="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Zone de texte 48"/>
          <p:cNvSpPr txBox="1">
            <a:spLocks noChangeArrowheads="1"/>
          </p:cNvSpPr>
          <p:nvPr/>
        </p:nvSpPr>
        <p:spPr bwMode="auto">
          <a:xfrm>
            <a:off x="8029575" y="2662238"/>
            <a:ext cx="922338" cy="457200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Cérébral</a:t>
            </a:r>
            <a:endParaRPr kumimoji="0" lang="fr-FR" altLang="fr-FR" sz="5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Central</a:t>
            </a: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Zone de texte 49"/>
          <p:cNvSpPr txBox="1">
            <a:spLocks noChangeArrowheads="1"/>
          </p:cNvSpPr>
          <p:nvPr/>
        </p:nvSpPr>
        <p:spPr bwMode="auto">
          <a:xfrm>
            <a:off x="6467475" y="2665413"/>
            <a:ext cx="1355725" cy="419100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Oreilles interne</a:t>
            </a:r>
            <a: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vestibulaires</a:t>
            </a: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Zone de texte 50"/>
          <p:cNvSpPr txBox="1">
            <a:spLocks noChangeArrowheads="1"/>
          </p:cNvSpPr>
          <p:nvPr/>
        </p:nvSpPr>
        <p:spPr bwMode="auto">
          <a:xfrm>
            <a:off x="169885" y="3774033"/>
            <a:ext cx="2721655" cy="631825"/>
          </a:xfrm>
          <a:prstGeom prst="rect">
            <a:avLst/>
          </a:prstGeom>
          <a:solidFill>
            <a:srgbClr val="F79646"/>
          </a:solidFill>
          <a:ln w="25400">
            <a:solidFill>
              <a:srgbClr val="974706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Action :</a:t>
            </a:r>
            <a:endParaRPr kumimoji="0" lang="fr-FR" altLang="fr-FR" sz="5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Compression : dilatation </a:t>
            </a:r>
            <a:r>
              <a:rPr kumimoji="0" lang="fr-FR" altLang="fr-FR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ds</a:t>
            </a:r>
            <a:r>
              <a:rPr kumimoji="0" lang="fr-FR" altLang="fr-FR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espace petit </a:t>
            </a:r>
            <a:endParaRPr kumimoji="0" lang="fr-FR" altLang="fr-FR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Dilacération : ex tendon</a:t>
            </a:r>
            <a:endParaRPr kumimoji="0" lang="fr-FR" altLang="fr-FR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Zone de texte 51"/>
          <p:cNvSpPr txBox="1">
            <a:spLocks noChangeArrowheads="1"/>
          </p:cNvSpPr>
          <p:nvPr/>
        </p:nvSpPr>
        <p:spPr bwMode="auto">
          <a:xfrm>
            <a:off x="3017457" y="4848087"/>
            <a:ext cx="1655508" cy="288032"/>
          </a:xfrm>
          <a:prstGeom prst="rect">
            <a:avLst/>
          </a:prstGeom>
          <a:solidFill>
            <a:srgbClr val="FFFFFF"/>
          </a:solidFill>
          <a:ln w="25400">
            <a:solidFill>
              <a:srgbClr val="C0504D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1" i="0" u="none" strike="noStrike" cap="none" normalizeH="0" baseline="0">
                <a:ln>
                  <a:noFill/>
                </a:ln>
                <a:solidFill>
                  <a:srgbClr val="C0504D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MDD</a:t>
            </a: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Zone de texte 53"/>
          <p:cNvSpPr txBox="1">
            <a:spLocks noChangeArrowheads="1"/>
          </p:cNvSpPr>
          <p:nvPr/>
        </p:nvSpPr>
        <p:spPr bwMode="auto">
          <a:xfrm>
            <a:off x="4860031" y="3610520"/>
            <a:ext cx="3978275" cy="479425"/>
          </a:xfrm>
          <a:prstGeom prst="rect">
            <a:avLst/>
          </a:prstGeom>
          <a:solidFill>
            <a:srgbClr val="F79646"/>
          </a:solidFill>
          <a:ln w="25400">
            <a:solidFill>
              <a:srgbClr val="B66D3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Action </a:t>
            </a:r>
            <a:r>
              <a:rPr kumimoji="0" lang="fr-FR" altLang="fr-FR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: Oblitération : Obstruction partiel (=stase)(</a:t>
            </a:r>
            <a:r>
              <a:rPr kumimoji="0" lang="fr-FR" altLang="fr-FR" sz="11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amont)</a:t>
            </a:r>
            <a:endParaRPr kumimoji="0" lang="fr-FR" altLang="fr-FR" sz="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ou total  de la circulation := blocage= ISCHEMIE </a:t>
            </a:r>
            <a:r>
              <a:rPr kumimoji="0" lang="fr-FR" altLang="fr-FR" sz="11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(aval, </a:t>
            </a:r>
            <a:r>
              <a:rPr kumimoji="0" lang="fr-FR" altLang="fr-FR" sz="11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apres</a:t>
            </a:r>
            <a:r>
              <a:rPr kumimoji="0" lang="fr-FR" altLang="fr-FR" sz="11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la )</a:t>
            </a:r>
            <a:endParaRPr kumimoji="0" lang="fr-FR" altLang="fr-FR" sz="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fr-FR" altLang="fr-FR" sz="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2" name="Connecteur droit avec flèche 21"/>
          <p:cNvCxnSpPr/>
          <p:nvPr/>
        </p:nvCxnSpPr>
        <p:spPr>
          <a:xfrm>
            <a:off x="2651760" y="1322104"/>
            <a:ext cx="0" cy="7695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en angle 22"/>
          <p:cNvCxnSpPr/>
          <p:nvPr/>
        </p:nvCxnSpPr>
        <p:spPr>
          <a:xfrm rot="10800000" flipV="1">
            <a:off x="2843809" y="685798"/>
            <a:ext cx="1174111" cy="521971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cteur droit avec flèche 23"/>
          <p:cNvCxnSpPr/>
          <p:nvPr/>
        </p:nvCxnSpPr>
        <p:spPr>
          <a:xfrm flipH="1">
            <a:off x="3829374" y="1276350"/>
            <a:ext cx="14714" cy="2660153"/>
          </a:xfrm>
          <a:prstGeom prst="straightConnector1">
            <a:avLst/>
          </a:prstGeom>
          <a:ln>
            <a:prstDash val="sysDash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5" name="Connecteur en angle 24"/>
          <p:cNvCxnSpPr/>
          <p:nvPr/>
        </p:nvCxnSpPr>
        <p:spPr>
          <a:xfrm>
            <a:off x="3839618" y="676275"/>
            <a:ext cx="761048" cy="531495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Zone de texte 52"/>
          <p:cNvSpPr txBox="1">
            <a:spLocks noChangeArrowheads="1"/>
          </p:cNvSpPr>
          <p:nvPr/>
        </p:nvSpPr>
        <p:spPr bwMode="auto">
          <a:xfrm>
            <a:off x="3124157" y="3900046"/>
            <a:ext cx="1439862" cy="250825"/>
          </a:xfrm>
          <a:prstGeom prst="rect">
            <a:avLst/>
          </a:prstGeom>
          <a:solidFill>
            <a:srgbClr val="F79646"/>
          </a:solidFill>
          <a:ln w="25400">
            <a:solidFill>
              <a:srgbClr val="B66D3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Action</a:t>
            </a:r>
            <a:r>
              <a:rPr kumimoji="0" lang="fr-FR" altLang="fr-FR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 :   Abrasion</a:t>
            </a:r>
            <a:endParaRPr kumimoji="0" lang="fr-FR" altLang="fr-FR" sz="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Zone de texte 59"/>
          <p:cNvSpPr txBox="1">
            <a:spLocks noChangeArrowheads="1"/>
          </p:cNvSpPr>
          <p:nvPr/>
        </p:nvSpPr>
        <p:spPr bwMode="auto">
          <a:xfrm>
            <a:off x="4910818" y="4155033"/>
            <a:ext cx="2370137" cy="250825"/>
          </a:xfrm>
          <a:prstGeom prst="rect">
            <a:avLst/>
          </a:prstGeom>
          <a:solidFill>
            <a:srgbClr val="F79646"/>
          </a:solidFill>
          <a:ln w="25400">
            <a:solidFill>
              <a:srgbClr val="B66D3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Action </a:t>
            </a:r>
            <a:r>
              <a:rPr kumimoji="0" lang="fr-FR" altLang="fr-FR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:   Compression vaisseaux </a:t>
            </a:r>
            <a:endParaRPr kumimoji="0" lang="fr-FR" altLang="fr-FR" sz="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Zone de texte 60"/>
          <p:cNvSpPr txBox="1">
            <a:spLocks noChangeArrowheads="1"/>
          </p:cNvSpPr>
          <p:nvPr/>
        </p:nvSpPr>
        <p:spPr bwMode="auto">
          <a:xfrm>
            <a:off x="1385154" y="4498034"/>
            <a:ext cx="4759369" cy="487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0" i="0" u="none" strike="noStrike" cap="none" normalizeH="0" baseline="0" dirty="0">
                <a:ln>
                  <a:noFill/>
                </a:ln>
                <a:solidFill>
                  <a:srgbClr val="00B0F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Systèmes  de coagulation et immunitaires, D’inflammation</a:t>
            </a: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9" name="Connecteur en angle 28"/>
          <p:cNvCxnSpPr/>
          <p:nvPr/>
        </p:nvCxnSpPr>
        <p:spPr>
          <a:xfrm flipV="1">
            <a:off x="6014085" y="1874520"/>
            <a:ext cx="464820" cy="883920"/>
          </a:xfrm>
          <a:prstGeom prst="bentConnector3">
            <a:avLst/>
          </a:prstGeom>
          <a:ln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cteur droit avec flèche 30"/>
          <p:cNvCxnSpPr/>
          <p:nvPr/>
        </p:nvCxnSpPr>
        <p:spPr>
          <a:xfrm>
            <a:off x="5893110" y="1287236"/>
            <a:ext cx="0" cy="4876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necteur droit avec flèche 31"/>
          <p:cNvCxnSpPr/>
          <p:nvPr/>
        </p:nvCxnSpPr>
        <p:spPr>
          <a:xfrm flipH="1">
            <a:off x="4586288" y="1249136"/>
            <a:ext cx="774700" cy="5257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necteur droit avec flèche 32"/>
          <p:cNvCxnSpPr>
            <a:stCxn id="4" idx="2"/>
          </p:cNvCxnSpPr>
          <p:nvPr/>
        </p:nvCxnSpPr>
        <p:spPr>
          <a:xfrm>
            <a:off x="6611983" y="1238250"/>
            <a:ext cx="978648" cy="39211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necteur droit avec flèche 33"/>
          <p:cNvCxnSpPr/>
          <p:nvPr/>
        </p:nvCxnSpPr>
        <p:spPr>
          <a:xfrm flipH="1">
            <a:off x="7567651" y="2362200"/>
            <a:ext cx="245586" cy="31893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cteur droit avec flèche 34"/>
          <p:cNvCxnSpPr/>
          <p:nvPr/>
        </p:nvCxnSpPr>
        <p:spPr>
          <a:xfrm>
            <a:off x="7846502" y="2381092"/>
            <a:ext cx="325898" cy="3000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cteur droit avec flèche 35"/>
          <p:cNvCxnSpPr/>
          <p:nvPr/>
        </p:nvCxnSpPr>
        <p:spPr>
          <a:xfrm flipH="1">
            <a:off x="5663405" y="2451100"/>
            <a:ext cx="60723" cy="30194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necteur droit avec flèche 37"/>
          <p:cNvCxnSpPr/>
          <p:nvPr/>
        </p:nvCxnSpPr>
        <p:spPr>
          <a:xfrm>
            <a:off x="687751" y="1322104"/>
            <a:ext cx="0" cy="7695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necteur droit avec flèche 38"/>
          <p:cNvCxnSpPr/>
          <p:nvPr/>
        </p:nvCxnSpPr>
        <p:spPr>
          <a:xfrm>
            <a:off x="1762488" y="1322104"/>
            <a:ext cx="0" cy="8201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necteur droit avec flèche 39"/>
          <p:cNvCxnSpPr/>
          <p:nvPr/>
        </p:nvCxnSpPr>
        <p:spPr>
          <a:xfrm>
            <a:off x="3815113" y="3963629"/>
            <a:ext cx="22661" cy="88445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necteur droit 40"/>
          <p:cNvCxnSpPr/>
          <p:nvPr/>
        </p:nvCxnSpPr>
        <p:spPr>
          <a:xfrm>
            <a:off x="7823200" y="1981200"/>
            <a:ext cx="11651" cy="3998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43" name="Rectangle 4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5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fr-FR" altLang="fr-FR" sz="5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4" name="Rectangle 46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fr-FR" altLang="fr-FR" sz="5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" name="Rectangle 68"/>
          <p:cNvSpPr>
            <a:spLocks noChangeArrowheads="1"/>
          </p:cNvSpPr>
          <p:nvPr/>
        </p:nvSpPr>
        <p:spPr bwMode="auto">
          <a:xfrm>
            <a:off x="0" y="1371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5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7" name="Connecteur droit avec flèche 36"/>
          <p:cNvCxnSpPr>
            <a:endCxn id="8" idx="0"/>
          </p:cNvCxnSpPr>
          <p:nvPr/>
        </p:nvCxnSpPr>
        <p:spPr>
          <a:xfrm flipH="1">
            <a:off x="246856" y="2471352"/>
            <a:ext cx="21115" cy="23907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necteur droit avec flèche 46"/>
          <p:cNvCxnSpPr>
            <a:endCxn id="9" idx="0"/>
          </p:cNvCxnSpPr>
          <p:nvPr/>
        </p:nvCxnSpPr>
        <p:spPr>
          <a:xfrm>
            <a:off x="848700" y="2529525"/>
            <a:ext cx="89990" cy="1809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Accolade ouvrante 29"/>
          <p:cNvSpPr/>
          <p:nvPr/>
        </p:nvSpPr>
        <p:spPr>
          <a:xfrm rot="16200000">
            <a:off x="1446931" y="5051962"/>
            <a:ext cx="474177" cy="2709949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3" name="Accolade ouvrante 52"/>
          <p:cNvSpPr/>
          <p:nvPr/>
        </p:nvSpPr>
        <p:spPr>
          <a:xfrm rot="16200000">
            <a:off x="6432061" y="4205816"/>
            <a:ext cx="474178" cy="4338312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4" name="ZoneTexte 53"/>
          <p:cNvSpPr txBox="1"/>
          <p:nvPr/>
        </p:nvSpPr>
        <p:spPr>
          <a:xfrm>
            <a:off x="550657" y="6459359"/>
            <a:ext cx="1122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Type 1</a:t>
            </a:r>
          </a:p>
        </p:txBody>
      </p:sp>
      <p:sp>
        <p:nvSpPr>
          <p:cNvPr id="55" name="ZoneTexte 54"/>
          <p:cNvSpPr txBox="1"/>
          <p:nvPr/>
        </p:nvSpPr>
        <p:spPr>
          <a:xfrm>
            <a:off x="5453017" y="6459359"/>
            <a:ext cx="1122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Type 2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05" y="5229200"/>
            <a:ext cx="9600563" cy="75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5" name="ZoneTexte 44"/>
          <p:cNvSpPr txBox="1"/>
          <p:nvPr/>
        </p:nvSpPr>
        <p:spPr>
          <a:xfrm>
            <a:off x="172849" y="200025"/>
            <a:ext cx="13517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u="sng" dirty="0"/>
              <a:t>En résumé</a:t>
            </a:r>
          </a:p>
        </p:txBody>
      </p:sp>
    </p:spTree>
    <p:extLst>
      <p:ext uri="{BB962C8B-B14F-4D97-AF65-F5344CB8AC3E}">
        <p14:creationId xmlns:p14="http://schemas.microsoft.com/office/powerpoint/2010/main" val="35020038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68504" y="260648"/>
            <a:ext cx="8307952" cy="6678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b="1" u="sng" dirty="0"/>
              <a:t>Vocabulaire :</a:t>
            </a:r>
          </a:p>
          <a:p>
            <a:r>
              <a:rPr lang="fr-FR" sz="2000" b="1" u="sng" dirty="0"/>
              <a:t> </a:t>
            </a:r>
            <a:endParaRPr lang="fr-FR" sz="2000" dirty="0"/>
          </a:p>
          <a:p>
            <a:r>
              <a:rPr lang="fr-FR" sz="2000" dirty="0">
                <a:solidFill>
                  <a:schemeClr val="tx2"/>
                </a:solidFill>
              </a:rPr>
              <a:t>Embolisation</a:t>
            </a:r>
            <a:r>
              <a:rPr lang="fr-FR" sz="2000" dirty="0"/>
              <a:t> : 		blocage</a:t>
            </a:r>
          </a:p>
          <a:p>
            <a:r>
              <a:rPr lang="fr-FR" sz="2000" dirty="0">
                <a:solidFill>
                  <a:schemeClr val="tx2"/>
                </a:solidFill>
              </a:rPr>
              <a:t>Ischémie</a:t>
            </a:r>
            <a:r>
              <a:rPr lang="fr-FR" sz="2000" dirty="0"/>
              <a:t> : 		l’arrêt ou l'insuffisance de la </a:t>
            </a:r>
            <a:r>
              <a:rPr lang="fr-FR" sz="2000" dirty="0">
                <a:hlinkClick r:id="rId3" tooltip="Accidents Vasculaires Cérébraux"/>
              </a:rPr>
              <a:t>circulation sanguine</a:t>
            </a:r>
            <a:r>
              <a:rPr lang="fr-FR" sz="2000" dirty="0"/>
              <a:t> dans une partie du corps, qui prive les cellules d'apport d'</a:t>
            </a:r>
            <a:r>
              <a:rPr lang="fr-FR" sz="2000" dirty="0">
                <a:hlinkClick r:id="rId4"/>
              </a:rPr>
              <a:t>oxygène</a:t>
            </a:r>
            <a:r>
              <a:rPr lang="fr-FR" sz="2000" dirty="0"/>
              <a:t> et entraîne leur nécrose. (mort)</a:t>
            </a:r>
          </a:p>
          <a:p>
            <a:r>
              <a:rPr lang="fr-FR" sz="2000" dirty="0">
                <a:solidFill>
                  <a:schemeClr val="tx2"/>
                </a:solidFill>
              </a:rPr>
              <a:t>Stase</a:t>
            </a:r>
            <a:r>
              <a:rPr lang="fr-FR" sz="2000" dirty="0"/>
              <a:t> : 	statique : 	ralentissement écoulement veineux</a:t>
            </a:r>
          </a:p>
          <a:p>
            <a:r>
              <a:rPr lang="fr-FR" sz="2000" dirty="0">
                <a:solidFill>
                  <a:srgbClr val="FF0000"/>
                </a:solidFill>
              </a:rPr>
              <a:t>Embolie </a:t>
            </a:r>
            <a:r>
              <a:rPr lang="fr-FR" sz="2000" i="1" dirty="0"/>
              <a:t>:	 largage du matériel dans la circulation sanguine avec le risque d’obstruer une artère provoquant une ischémie</a:t>
            </a:r>
          </a:p>
          <a:p>
            <a:endParaRPr lang="fr-FR" sz="2000" i="1" dirty="0"/>
          </a:p>
          <a:p>
            <a:r>
              <a:rPr lang="fr-FR" sz="2000" i="1" dirty="0">
                <a:solidFill>
                  <a:schemeClr val="tx2"/>
                </a:solidFill>
              </a:rPr>
              <a:t>Œdème pulmonaire : </a:t>
            </a:r>
            <a:r>
              <a:rPr lang="fr-FR" sz="2000" dirty="0"/>
              <a:t> 	se définit par la présence de liquide dans l’alvéole suite à la rupture de la barrière alvéolo-capillaire</a:t>
            </a:r>
          </a:p>
          <a:p>
            <a:endParaRPr lang="fr-FR" sz="2000" i="1" dirty="0">
              <a:solidFill>
                <a:schemeClr val="tx2"/>
              </a:solidFill>
            </a:endParaRPr>
          </a:p>
          <a:p>
            <a:r>
              <a:rPr lang="fr-FR" sz="2000" i="1" dirty="0">
                <a:solidFill>
                  <a:schemeClr val="tx2"/>
                </a:solidFill>
              </a:rPr>
              <a:t>Coagulation </a:t>
            </a:r>
            <a:r>
              <a:rPr lang="fr-FR" sz="2000" i="1" dirty="0"/>
              <a:t>: hémostase: système mis en jeux avec au prime abord les plaquettes , puis un de  cascade de réaction pour aboutir à un caillot et arrêt du </a:t>
            </a:r>
            <a:r>
              <a:rPr lang="fr-FR" sz="2000" i="1" dirty="0" smtClean="0"/>
              <a:t>saignement</a:t>
            </a:r>
          </a:p>
          <a:p>
            <a:r>
              <a:rPr lang="fr-FR" sz="2000" i="1" dirty="0" smtClean="0"/>
              <a:t>Shunt : court circuit, voie de dérivation </a:t>
            </a:r>
            <a:endParaRPr lang="fr-FR" sz="2000" dirty="0"/>
          </a:p>
          <a:p>
            <a:r>
              <a:rPr lang="fr-FR" sz="2000" dirty="0"/>
              <a:t> </a:t>
            </a:r>
          </a:p>
          <a:p>
            <a:endParaRPr lang="fr-FR" sz="2000" dirty="0"/>
          </a:p>
          <a:p>
            <a:endParaRPr lang="fr-FR" sz="2000" dirty="0"/>
          </a:p>
          <a:p>
            <a:endParaRPr lang="fr-FR" sz="2000" dirty="0"/>
          </a:p>
        </p:txBody>
      </p:sp>
    </p:spTree>
    <p:extLst>
      <p:ext uri="{BB962C8B-B14F-4D97-AF65-F5344CB8AC3E}">
        <p14:creationId xmlns:p14="http://schemas.microsoft.com/office/powerpoint/2010/main" val="8823541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34793" y="693860"/>
            <a:ext cx="8424936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fr-FR" dirty="0">
                <a:latin typeface="Calibri"/>
                <a:ea typeface="Calibri"/>
                <a:cs typeface="Times New Roman"/>
              </a:rPr>
              <a:t> </a:t>
            </a:r>
            <a:r>
              <a:rPr lang="fr-FR" dirty="0">
                <a:ea typeface="Calibri"/>
                <a:cs typeface="Times New Roman"/>
              </a:rPr>
              <a:t>Si erreur de procédure : </a:t>
            </a:r>
            <a:r>
              <a:rPr lang="fr-FR" dirty="0">
                <a:ea typeface="Calibri"/>
                <a:cs typeface="Calibri"/>
              </a:rPr>
              <a:t>→</a:t>
            </a:r>
            <a:r>
              <a:rPr lang="fr-FR" b="1" dirty="0">
                <a:ea typeface="Calibri"/>
                <a:cs typeface="Times New Roman"/>
              </a:rPr>
              <a:t>le signaler</a:t>
            </a:r>
            <a:endParaRPr lang="fr-FR" sz="1600" b="1" dirty="0"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endParaRPr lang="fr-FR" sz="1600" dirty="0">
              <a:latin typeface="Calibri"/>
              <a:ea typeface="Calibri"/>
              <a:cs typeface="Times New Roman"/>
            </a:endParaRPr>
          </a:p>
          <a:p>
            <a:pPr marL="285750" indent="-285750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fr-FR" b="1" dirty="0">
                <a:solidFill>
                  <a:schemeClr val="tx2"/>
                </a:solidFill>
                <a:ea typeface="Calibri"/>
                <a:cs typeface="Times New Roman"/>
              </a:rPr>
              <a:t>Reconnaitre l’ accident au plus tôt  ; attention au déni</a:t>
            </a:r>
          </a:p>
          <a:p>
            <a:pPr>
              <a:spcAft>
                <a:spcPts val="0"/>
              </a:spcAft>
            </a:pPr>
            <a:endParaRPr lang="fr-FR" sz="1600" dirty="0">
              <a:solidFill>
                <a:schemeClr val="tx2"/>
              </a:solidFill>
              <a:ea typeface="Calibri"/>
              <a:cs typeface="Times New Roman"/>
            </a:endParaRPr>
          </a:p>
          <a:p>
            <a:pPr marL="342900" lvl="0" indent="-342900">
              <a:spcAft>
                <a:spcPts val="0"/>
              </a:spcAft>
              <a:buFont typeface="Wingdings"/>
              <a:buChar char=""/>
            </a:pPr>
            <a:r>
              <a:rPr lang="fr-FR" dirty="0">
                <a:ea typeface="Calibri"/>
                <a:cs typeface="Times New Roman"/>
              </a:rPr>
              <a:t>Pas de ré-immersion en cas de symptômes !!!</a:t>
            </a:r>
            <a:endParaRPr lang="fr-FR" sz="1600" dirty="0">
              <a:ea typeface="Calibri"/>
              <a:cs typeface="Times New Roman"/>
            </a:endParaRPr>
          </a:p>
          <a:p>
            <a:pPr marL="342900" lvl="0" indent="-342900">
              <a:spcAft>
                <a:spcPts val="0"/>
              </a:spcAft>
              <a:buFont typeface="Wingdings"/>
              <a:buChar char=""/>
            </a:pPr>
            <a:r>
              <a:rPr lang="fr-FR" dirty="0">
                <a:ea typeface="Calibri"/>
                <a:cs typeface="Times New Roman"/>
              </a:rPr>
              <a:t>Alerte des secours (CROSS)</a:t>
            </a:r>
            <a:endParaRPr lang="fr-FR" sz="1600" dirty="0">
              <a:ea typeface="Calibri"/>
              <a:cs typeface="Times New Roman"/>
            </a:endParaRPr>
          </a:p>
          <a:p>
            <a:pPr marL="342900" lvl="0" indent="-342900">
              <a:spcAft>
                <a:spcPts val="0"/>
              </a:spcAft>
              <a:buFont typeface="Wingdings"/>
              <a:buChar char=""/>
            </a:pPr>
            <a:r>
              <a:rPr lang="fr-FR" dirty="0">
                <a:ea typeface="Calibri"/>
                <a:cs typeface="Times New Roman"/>
              </a:rPr>
              <a:t>O</a:t>
            </a:r>
            <a:r>
              <a:rPr lang="fr-FR" baseline="-25000" dirty="0">
                <a:ea typeface="Calibri"/>
                <a:cs typeface="Times New Roman"/>
              </a:rPr>
              <a:t>2</a:t>
            </a:r>
            <a:r>
              <a:rPr lang="fr-FR" dirty="0">
                <a:ea typeface="Calibri"/>
                <a:cs typeface="Times New Roman"/>
              </a:rPr>
              <a:t> </a:t>
            </a:r>
            <a:r>
              <a:rPr lang="fr-FR" dirty="0" err="1">
                <a:ea typeface="Calibri"/>
                <a:cs typeface="Times New Roman"/>
              </a:rPr>
              <a:t>normobare</a:t>
            </a:r>
            <a:r>
              <a:rPr lang="fr-FR" dirty="0">
                <a:ea typeface="Calibri"/>
                <a:cs typeface="Times New Roman"/>
              </a:rPr>
              <a:t> à 15L/min (ajuster le débit à la ventilation)</a:t>
            </a:r>
            <a:endParaRPr lang="fr-FR" sz="1600" dirty="0">
              <a:ea typeface="Calibri"/>
              <a:cs typeface="Times New Roman"/>
            </a:endParaRPr>
          </a:p>
          <a:p>
            <a:pPr marL="342900" lvl="0" indent="-342900">
              <a:spcAft>
                <a:spcPts val="0"/>
              </a:spcAft>
              <a:buFont typeface="Wingdings"/>
              <a:buChar char=""/>
            </a:pPr>
            <a:r>
              <a:rPr lang="fr-FR" dirty="0">
                <a:ea typeface="Calibri"/>
                <a:cs typeface="Times New Roman"/>
              </a:rPr>
              <a:t>Ne pas interrompre l’o2 </a:t>
            </a:r>
            <a:endParaRPr lang="fr-FR" sz="1600" dirty="0">
              <a:ea typeface="Calibri"/>
              <a:cs typeface="Times New Roman"/>
            </a:endParaRPr>
          </a:p>
          <a:p>
            <a:pPr marL="342900" lvl="0" indent="-342900">
              <a:spcAft>
                <a:spcPts val="0"/>
              </a:spcAft>
              <a:buFont typeface="Wingdings"/>
              <a:buChar char=""/>
            </a:pPr>
            <a:r>
              <a:rPr lang="fr-FR" dirty="0">
                <a:ea typeface="Calibri"/>
                <a:cs typeface="Times New Roman"/>
              </a:rPr>
              <a:t>Réhydrater si conscient et pas de vomissement (2L d’eau plate non sucrée maxi en plusieurs prises)</a:t>
            </a:r>
            <a:endParaRPr lang="fr-FR" sz="1600" dirty="0">
              <a:ea typeface="Calibri"/>
              <a:cs typeface="Times New Roman"/>
            </a:endParaRPr>
          </a:p>
          <a:p>
            <a:pPr marL="342900" lvl="0" indent="-342900">
              <a:spcAft>
                <a:spcPts val="0"/>
              </a:spcAft>
              <a:buFont typeface="Wingdings"/>
              <a:buChar char=""/>
            </a:pPr>
            <a:r>
              <a:rPr lang="fr-FR" b="1" dirty="0" smtClean="0">
                <a:solidFill>
                  <a:srgbClr val="FF0000"/>
                </a:solidFill>
                <a:ea typeface="Calibri"/>
                <a:cs typeface="Times New Roman"/>
              </a:rPr>
              <a:t>NE PAS </a:t>
            </a:r>
            <a:r>
              <a:rPr lang="fr-FR" b="1" dirty="0">
                <a:solidFill>
                  <a:srgbClr val="FF0000"/>
                </a:solidFill>
                <a:ea typeface="Calibri"/>
                <a:cs typeface="Times New Roman"/>
              </a:rPr>
              <a:t>p</a:t>
            </a:r>
            <a:r>
              <a:rPr lang="fr-FR" b="1" dirty="0" smtClean="0">
                <a:solidFill>
                  <a:srgbClr val="FF0000"/>
                </a:solidFill>
                <a:ea typeface="Calibri"/>
                <a:cs typeface="Times New Roman"/>
              </a:rPr>
              <a:t>roposer de </a:t>
            </a:r>
            <a:r>
              <a:rPr lang="fr-FR" b="1" dirty="0">
                <a:solidFill>
                  <a:srgbClr val="FF0000"/>
                </a:solidFill>
                <a:ea typeface="Calibri"/>
                <a:cs typeface="Times New Roman"/>
              </a:rPr>
              <a:t>l’aspirine </a:t>
            </a:r>
            <a:endParaRPr lang="fr-FR" b="1" dirty="0" smtClean="0">
              <a:solidFill>
                <a:srgbClr val="FF0000"/>
              </a:solidFill>
              <a:ea typeface="Calibri"/>
              <a:cs typeface="Times New Roman"/>
            </a:endParaRPr>
          </a:p>
          <a:p>
            <a:pPr marL="342900" lvl="0" indent="-342900">
              <a:spcAft>
                <a:spcPts val="0"/>
              </a:spcAft>
              <a:buFont typeface="Wingdings"/>
              <a:buChar char=""/>
            </a:pPr>
            <a:r>
              <a:rPr lang="fr-FR" dirty="0" smtClean="0">
                <a:ea typeface="Calibri"/>
                <a:cs typeface="Times New Roman"/>
              </a:rPr>
              <a:t>Fiche </a:t>
            </a:r>
            <a:r>
              <a:rPr lang="fr-FR" dirty="0">
                <a:ea typeface="Calibri"/>
                <a:cs typeface="Times New Roman"/>
              </a:rPr>
              <a:t>d’évacuation normalisée : recueil de toutes les infos utiles</a:t>
            </a:r>
            <a:endParaRPr lang="fr-FR" sz="1600" dirty="0">
              <a:ea typeface="Calibri"/>
              <a:cs typeface="Times New Roman"/>
            </a:endParaRPr>
          </a:p>
          <a:p>
            <a:pPr marL="342900" lvl="0" indent="-342900">
              <a:spcAft>
                <a:spcPts val="0"/>
              </a:spcAft>
              <a:buFont typeface="Wingdings"/>
              <a:buChar char=""/>
            </a:pPr>
            <a:r>
              <a:rPr lang="fr-FR" dirty="0">
                <a:ea typeface="Calibri"/>
                <a:cs typeface="Times New Roman"/>
              </a:rPr>
              <a:t>Rappel des plongeurs </a:t>
            </a:r>
            <a:endParaRPr lang="fr-FR" sz="1600" dirty="0">
              <a:ea typeface="Calibri"/>
              <a:cs typeface="Times New Roman"/>
            </a:endParaRPr>
          </a:p>
          <a:p>
            <a:pPr marL="342900" lvl="0" indent="-342900">
              <a:spcAft>
                <a:spcPts val="0"/>
              </a:spcAft>
              <a:buFont typeface="Wingdings"/>
              <a:buChar char=""/>
            </a:pPr>
            <a:r>
              <a:rPr lang="fr-FR" dirty="0">
                <a:ea typeface="Calibri"/>
                <a:cs typeface="Times New Roman"/>
              </a:rPr>
              <a:t>Surveillance plongeurs</a:t>
            </a:r>
            <a:endParaRPr lang="fr-FR" sz="1600" dirty="0">
              <a:ea typeface="Calibri"/>
              <a:cs typeface="Times New Roman"/>
            </a:endParaRPr>
          </a:p>
          <a:p>
            <a:pPr marL="342900" lvl="0" indent="-342900">
              <a:spcAft>
                <a:spcPts val="0"/>
              </a:spcAft>
              <a:buFont typeface="Wingdings"/>
              <a:buChar char=""/>
            </a:pPr>
            <a:r>
              <a:rPr lang="fr-FR" dirty="0">
                <a:ea typeface="Calibri"/>
                <a:cs typeface="Times New Roman"/>
              </a:rPr>
              <a:t>Déclaration assurance ,Visite avant reprise</a:t>
            </a:r>
            <a:endParaRPr lang="fr-FR" sz="1600" dirty="0">
              <a:effectLst/>
              <a:ea typeface="Calibri"/>
              <a:cs typeface="Times New Roman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76299" y="5103674"/>
            <a:ext cx="863828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u="sng" dirty="0">
                <a:solidFill>
                  <a:schemeClr val="tx2"/>
                </a:solidFill>
              </a:rPr>
              <a:t>Le but de l’oxygénothérapie </a:t>
            </a:r>
            <a:endParaRPr lang="fr-FR" dirty="0">
              <a:solidFill>
                <a:schemeClr val="tx2"/>
              </a:solidFill>
            </a:endParaRPr>
          </a:p>
          <a:p>
            <a:r>
              <a:rPr lang="fr-FR" dirty="0"/>
              <a:t>Lutter contre hypovolémie, diminuer volume les bulles, reprendre protocole de désaturation, combat l’hypoxie, augmenter la circulation sanguine,</a:t>
            </a:r>
          </a:p>
          <a:p>
            <a:r>
              <a:rPr lang="fr-FR" dirty="0"/>
              <a:t> </a:t>
            </a:r>
            <a:r>
              <a:rPr lang="fr-FR" dirty="0">
                <a:latin typeface="Calibri"/>
                <a:cs typeface="Calibri"/>
              </a:rPr>
              <a:t>→ </a:t>
            </a:r>
            <a:r>
              <a:rPr lang="fr-FR" b="1" dirty="0">
                <a:solidFill>
                  <a:schemeClr val="tx2"/>
                </a:solidFill>
              </a:rPr>
              <a:t>Éviter </a:t>
            </a:r>
            <a:r>
              <a:rPr lang="fr-FR" b="1" dirty="0" err="1">
                <a:solidFill>
                  <a:schemeClr val="tx2"/>
                </a:solidFill>
              </a:rPr>
              <a:t>Mdd</a:t>
            </a:r>
            <a:endParaRPr lang="fr-FR" b="1" dirty="0">
              <a:solidFill>
                <a:schemeClr val="tx2"/>
              </a:solidFill>
            </a:endParaRPr>
          </a:p>
          <a:p>
            <a:r>
              <a:rPr lang="fr-FR" dirty="0"/>
              <a:t> Importance de la réaction : </a:t>
            </a:r>
            <a:r>
              <a:rPr lang="fr-FR" dirty="0">
                <a:solidFill>
                  <a:schemeClr val="tx2"/>
                </a:solidFill>
              </a:rPr>
              <a:t>Conclusion intervention rapide </a:t>
            </a:r>
          </a:p>
          <a:p>
            <a:r>
              <a:rPr lang="fr-FR" dirty="0"/>
              <a:t> </a:t>
            </a:r>
          </a:p>
        </p:txBody>
      </p:sp>
      <p:sp>
        <p:nvSpPr>
          <p:cNvPr id="4" name="Rectangle 3"/>
          <p:cNvSpPr/>
          <p:nvPr/>
        </p:nvSpPr>
        <p:spPr>
          <a:xfrm>
            <a:off x="467544" y="106333"/>
            <a:ext cx="68407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fr-FR" sz="2400" b="1" u="sng" dirty="0">
                <a:solidFill>
                  <a:srgbClr val="FF0000"/>
                </a:solidFill>
                <a:ea typeface="Calibri"/>
                <a:cs typeface="Times New Roman"/>
              </a:rPr>
              <a:t>Conduite A Tenir</a:t>
            </a:r>
            <a:r>
              <a:rPr lang="fr-FR" sz="2400" b="1" u="sng" dirty="0">
                <a:solidFill>
                  <a:srgbClr val="000000"/>
                </a:solidFill>
                <a:ea typeface="Calibri"/>
                <a:cs typeface="Times New Roman"/>
              </a:rPr>
              <a:t> </a:t>
            </a:r>
            <a:endParaRPr lang="fr-FR" dirty="0">
              <a:solidFill>
                <a:srgbClr val="000000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2051056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467544" y="280384"/>
            <a:ext cx="3528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chemeClr val="tx2"/>
                </a:solidFill>
              </a:rPr>
              <a:t>Etiologie </a:t>
            </a:r>
          </a:p>
        </p:txBody>
      </p:sp>
      <p:sp>
        <p:nvSpPr>
          <p:cNvPr id="4" name="Rectangle 3"/>
          <p:cNvSpPr/>
          <p:nvPr/>
        </p:nvSpPr>
        <p:spPr>
          <a:xfrm>
            <a:off x="467544" y="1790725"/>
            <a:ext cx="84969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fr-FR" dirty="0">
                <a:solidFill>
                  <a:srgbClr val="00B050"/>
                </a:solidFill>
                <a:ea typeface="Calibri"/>
                <a:cs typeface="Times New Roman"/>
              </a:rPr>
              <a:t>Délai d’apparition : 50% dans les 10 minutes</a:t>
            </a:r>
            <a:endParaRPr lang="fr-FR" sz="1600" dirty="0">
              <a:solidFill>
                <a:srgbClr val="00B050"/>
              </a:solidFill>
              <a:ea typeface="Calibri"/>
              <a:cs typeface="Times New Roman"/>
            </a:endParaRPr>
          </a:p>
          <a:p>
            <a:r>
              <a:rPr lang="fr-FR" dirty="0">
                <a:solidFill>
                  <a:srgbClr val="00B050"/>
                </a:solidFill>
                <a:ea typeface="Calibri"/>
                <a:cs typeface="Times New Roman"/>
              </a:rPr>
              <a:t>                               70 à 85% dans la 1</a:t>
            </a:r>
            <a:r>
              <a:rPr lang="fr-FR" baseline="30000" dirty="0">
                <a:solidFill>
                  <a:srgbClr val="00B050"/>
                </a:solidFill>
                <a:ea typeface="Calibri"/>
                <a:cs typeface="Times New Roman"/>
              </a:rPr>
              <a:t>ère</a:t>
            </a:r>
            <a:r>
              <a:rPr lang="fr-FR" dirty="0">
                <a:solidFill>
                  <a:srgbClr val="00B050"/>
                </a:solidFill>
                <a:ea typeface="Calibri"/>
                <a:cs typeface="Times New Roman"/>
              </a:rPr>
              <a:t> heure</a:t>
            </a:r>
          </a:p>
          <a:p>
            <a:r>
              <a:rPr lang="fr-FR" dirty="0">
                <a:solidFill>
                  <a:srgbClr val="76923C"/>
                </a:solidFill>
                <a:latin typeface="Calibri"/>
                <a:cs typeface="Times New Roman"/>
              </a:rPr>
              <a:t>		   </a:t>
            </a:r>
            <a:r>
              <a:rPr lang="fr-FR" dirty="0">
                <a:solidFill>
                  <a:srgbClr val="00B050"/>
                </a:solidFill>
              </a:rPr>
              <a:t>98 % des ADD dans les 2 heures qui suivent la plongée</a:t>
            </a:r>
          </a:p>
          <a:p>
            <a:pPr>
              <a:spcAft>
                <a:spcPts val="0"/>
              </a:spcAft>
            </a:pPr>
            <a:endParaRPr lang="fr-FR" dirty="0">
              <a:solidFill>
                <a:srgbClr val="00B05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67544" y="873586"/>
            <a:ext cx="79928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/>
              <a:t>Les accidents de décompression se produisent généralement</a:t>
            </a:r>
          </a:p>
          <a:p>
            <a:r>
              <a:rPr lang="fr-FR" dirty="0"/>
              <a:t>après le retour en surface avec un certain temps de latence</a:t>
            </a:r>
          </a:p>
        </p:txBody>
      </p:sp>
      <p:sp>
        <p:nvSpPr>
          <p:cNvPr id="6" name="Rectangle 5"/>
          <p:cNvSpPr/>
          <p:nvPr/>
        </p:nvSpPr>
        <p:spPr>
          <a:xfrm>
            <a:off x="395536" y="3068960"/>
            <a:ext cx="83529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/>
              <a:t>Les cas plus tardifs sont rares et sont généralement de type I</a:t>
            </a:r>
          </a:p>
          <a:p>
            <a:r>
              <a:rPr lang="fr-FR" dirty="0">
                <a:latin typeface="Calibri"/>
                <a:cs typeface="Calibri"/>
              </a:rPr>
              <a:t>→</a:t>
            </a:r>
            <a:r>
              <a:rPr lang="fr-FR" b="1" dirty="0"/>
              <a:t>2 h correspond au délai moyen pour revenir au club et ranger le matérie</a:t>
            </a:r>
            <a:r>
              <a:rPr lang="fr-FR" dirty="0"/>
              <a:t>l</a:t>
            </a:r>
          </a:p>
          <a:p>
            <a:r>
              <a:rPr lang="fr-FR" dirty="0"/>
              <a:t>Ils sont d'autant plus graves qu'ils surviennent dans un délai précoce</a:t>
            </a:r>
          </a:p>
        </p:txBody>
      </p:sp>
      <p:sp>
        <p:nvSpPr>
          <p:cNvPr id="7" name="Rectangle 6"/>
          <p:cNvSpPr/>
          <p:nvPr/>
        </p:nvSpPr>
        <p:spPr>
          <a:xfrm>
            <a:off x="467544" y="4512735"/>
            <a:ext cx="813690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Accident médullaire (moelle épinière) : 	~ 50% des ADD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err="1"/>
              <a:t>Cochléo</a:t>
            </a:r>
            <a:r>
              <a:rPr lang="fr-FR" dirty="0"/>
              <a:t>-Vestibulaires (oreille interne) : 	~ 25%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Ostéo-</a:t>
            </a:r>
            <a:r>
              <a:rPr lang="fr-FR" dirty="0" err="1"/>
              <a:t>Arthro</a:t>
            </a:r>
            <a:r>
              <a:rPr lang="fr-FR" dirty="0"/>
              <a:t>-Musculaires : 		~ 20%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Cérébraux :				~ 5%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Cutanés : 				rares</a:t>
            </a:r>
          </a:p>
        </p:txBody>
      </p:sp>
    </p:spTree>
    <p:extLst>
      <p:ext uri="{BB962C8B-B14F-4D97-AF65-F5344CB8AC3E}">
        <p14:creationId xmlns:p14="http://schemas.microsoft.com/office/powerpoint/2010/main" val="37920346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457200" y="152718"/>
            <a:ext cx="8363272" cy="683994"/>
          </a:xfrm>
        </p:spPr>
        <p:txBody>
          <a:bodyPr/>
          <a:lstStyle/>
          <a:p>
            <a:r>
              <a:rPr lang="fr-FR" dirty="0"/>
              <a:t>Plan </a:t>
            </a:r>
            <a:r>
              <a:rPr lang="fr-FR" dirty="0" err="1"/>
              <a:t>add</a:t>
            </a:r>
            <a:r>
              <a:rPr lang="fr-FR" dirty="0"/>
              <a:t> niveau 4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idx="1"/>
          </p:nvPr>
        </p:nvSpPr>
        <p:spPr>
          <a:xfrm>
            <a:off x="457200" y="1268760"/>
            <a:ext cx="7620000" cy="4857403"/>
          </a:xfrm>
        </p:spPr>
        <p:txBody>
          <a:bodyPr>
            <a:normAutofit fontScale="70000" lnSpcReduction="20000"/>
          </a:bodyPr>
          <a:lstStyle/>
          <a:p>
            <a:pPr>
              <a:spcAft>
                <a:spcPts val="0"/>
              </a:spcAft>
            </a:pPr>
            <a:r>
              <a:rPr lang="fr-FR" dirty="0">
                <a:latin typeface="Calibri"/>
                <a:ea typeface="Calibri"/>
                <a:cs typeface="Times New Roman"/>
              </a:rPr>
              <a:t>Rappel </a:t>
            </a:r>
          </a:p>
          <a:p>
            <a:pPr lvl="1"/>
            <a:r>
              <a:rPr lang="fr-FR" dirty="0">
                <a:latin typeface="Calibri"/>
                <a:ea typeface="Calibri"/>
                <a:cs typeface="Times New Roman"/>
              </a:rPr>
              <a:t>Composition air, </a:t>
            </a:r>
          </a:p>
          <a:p>
            <a:pPr lvl="1"/>
            <a:r>
              <a:rPr lang="fr-FR" dirty="0">
                <a:latin typeface="Calibri"/>
                <a:ea typeface="Calibri"/>
                <a:cs typeface="Times New Roman"/>
              </a:rPr>
              <a:t>Echange gazeux, corps humain70% liquide</a:t>
            </a:r>
          </a:p>
          <a:p>
            <a:pPr lvl="1"/>
            <a:r>
              <a:rPr lang="fr-FR" dirty="0">
                <a:latin typeface="Calibri"/>
                <a:ea typeface="Calibri"/>
                <a:cs typeface="Times New Roman"/>
              </a:rPr>
              <a:t> Henry, Boyle et Mariotte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fr-FR" dirty="0">
                <a:latin typeface="Calibri"/>
                <a:ea typeface="Calibri"/>
                <a:cs typeface="Times New Roman"/>
              </a:rPr>
              <a:t>Cause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fr-FR" dirty="0">
                <a:latin typeface="Calibri"/>
                <a:ea typeface="Calibri"/>
                <a:cs typeface="Times New Roman"/>
              </a:rPr>
              <a:t>Mécanisme </a:t>
            </a:r>
          </a:p>
          <a:p>
            <a:pPr lvl="1"/>
            <a:r>
              <a:rPr lang="fr-FR" dirty="0">
                <a:latin typeface="Calibri"/>
                <a:ea typeface="Calibri"/>
                <a:cs typeface="Times New Roman"/>
              </a:rPr>
              <a:t>Formation micronoyaux  et caractéristique</a:t>
            </a:r>
          </a:p>
          <a:p>
            <a:pPr lvl="1"/>
            <a:r>
              <a:rPr lang="fr-FR" dirty="0">
                <a:latin typeface="Calibri"/>
                <a:ea typeface="Calibri"/>
                <a:cs typeface="Times New Roman"/>
              </a:rPr>
              <a:t>Parcours de la micro bulle</a:t>
            </a:r>
          </a:p>
          <a:p>
            <a:pPr lvl="1"/>
            <a:r>
              <a:rPr lang="fr-FR" dirty="0">
                <a:latin typeface="Calibri"/>
                <a:ea typeface="Calibri"/>
                <a:cs typeface="Times New Roman"/>
              </a:rPr>
              <a:t>Action des bulles, atteintes </a:t>
            </a:r>
          </a:p>
          <a:p>
            <a:pPr lvl="1"/>
            <a:r>
              <a:rPr lang="fr-FR" dirty="0">
                <a:latin typeface="Calibri"/>
                <a:ea typeface="Calibri"/>
                <a:cs typeface="Times New Roman"/>
              </a:rPr>
              <a:t>La MDD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fr-FR" dirty="0">
                <a:latin typeface="Calibri"/>
                <a:ea typeface="Calibri"/>
                <a:cs typeface="Times New Roman"/>
              </a:rPr>
              <a:t>Types d’</a:t>
            </a:r>
            <a:r>
              <a:rPr lang="fr-FR" dirty="0" err="1">
                <a:latin typeface="Calibri"/>
                <a:ea typeface="Calibri"/>
                <a:cs typeface="Times New Roman"/>
              </a:rPr>
              <a:t>add</a:t>
            </a:r>
            <a:r>
              <a:rPr lang="fr-FR" dirty="0">
                <a:latin typeface="Calibri"/>
                <a:ea typeface="Calibri"/>
                <a:cs typeface="Times New Roman"/>
              </a:rPr>
              <a:t> </a:t>
            </a:r>
          </a:p>
          <a:p>
            <a:pPr marL="447675" lvl="1" indent="-180975"/>
            <a:r>
              <a:rPr lang="fr-FR" dirty="0">
                <a:latin typeface="Calibri"/>
                <a:ea typeface="Calibri"/>
                <a:cs typeface="Times New Roman"/>
              </a:rPr>
              <a:t>Type 1.2 </a:t>
            </a:r>
          </a:p>
          <a:p>
            <a:pPr marL="447675" lvl="1" indent="-180975"/>
            <a:r>
              <a:rPr lang="fr-FR" dirty="0">
                <a:latin typeface="Calibri"/>
                <a:ea typeface="Calibri"/>
                <a:cs typeface="Times New Roman"/>
              </a:rPr>
              <a:t>Et </a:t>
            </a:r>
            <a:r>
              <a:rPr lang="fr-FR" dirty="0" err="1">
                <a:latin typeface="Calibri"/>
                <a:ea typeface="Calibri"/>
                <a:cs typeface="Times New Roman"/>
              </a:rPr>
              <a:t>mdd</a:t>
            </a:r>
            <a:r>
              <a:rPr lang="fr-FR" dirty="0">
                <a:latin typeface="Calibri"/>
                <a:ea typeface="Calibri"/>
                <a:cs typeface="Times New Roman"/>
              </a:rPr>
              <a:t> </a:t>
            </a:r>
          </a:p>
          <a:p>
            <a:pPr marL="266700" indent="-457200">
              <a:buFont typeface="+mj-lt"/>
              <a:buAutoNum type="arabicPeriod"/>
            </a:pPr>
            <a:r>
              <a:rPr lang="fr-FR" dirty="0">
                <a:latin typeface="Calibri"/>
                <a:ea typeface="Calibri"/>
                <a:cs typeface="Times New Roman"/>
              </a:rPr>
              <a:t>Symptômes 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fr-FR" dirty="0">
                <a:latin typeface="Calibri"/>
                <a:ea typeface="Calibri"/>
                <a:cs typeface="Times New Roman"/>
              </a:rPr>
              <a:t>CAT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fr-FR" dirty="0">
                <a:latin typeface="Calibri"/>
                <a:ea typeface="Calibri"/>
                <a:cs typeface="Times New Roman"/>
              </a:rPr>
              <a:t>Facteur Favorisants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fr-FR" dirty="0">
                <a:latin typeface="Calibri"/>
                <a:ea typeface="Calibri"/>
                <a:cs typeface="Times New Roman"/>
              </a:rPr>
              <a:t>Prévention et rôle du gp</a:t>
            </a:r>
          </a:p>
          <a:p>
            <a:pPr marL="447675" lvl="1" indent="-180975">
              <a:tabLst>
                <a:tab pos="447675" algn="l"/>
              </a:tabLst>
            </a:pPr>
            <a:r>
              <a:rPr lang="fr-FR" dirty="0">
                <a:latin typeface="Calibri"/>
                <a:ea typeface="Calibri"/>
                <a:cs typeface="Times New Roman"/>
              </a:rPr>
              <a:t>Avant / pendant /après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fr-FR" dirty="0">
                <a:latin typeface="Calibri"/>
                <a:ea typeface="Calibri"/>
                <a:cs typeface="Times New Roman"/>
              </a:rPr>
              <a:t>Question / réponses 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fr-FR" dirty="0">
                <a:latin typeface="Calibri"/>
                <a:ea typeface="Calibri"/>
                <a:cs typeface="Times New Roman"/>
              </a:rPr>
              <a:t>Conclusion</a:t>
            </a:r>
          </a:p>
          <a:p>
            <a:pPr>
              <a:spcAft>
                <a:spcPts val="0"/>
              </a:spcAft>
            </a:pPr>
            <a:r>
              <a:rPr lang="fr-FR" dirty="0">
                <a:latin typeface="Calibri"/>
                <a:ea typeface="Calibri"/>
                <a:cs typeface="Times New Roman"/>
              </a:rPr>
              <a:t> 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066421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au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6032717"/>
              </p:ext>
            </p:extLst>
          </p:nvPr>
        </p:nvGraphicFramePr>
        <p:xfrm>
          <a:off x="107504" y="94831"/>
          <a:ext cx="8712969" cy="6884362"/>
        </p:xfrm>
        <a:graphic>
          <a:graphicData uri="http://schemas.openxmlformats.org/drawingml/2006/table">
            <a:tbl>
              <a:tblPr firstRow="1" firstCol="1" bandRow="1"/>
              <a:tblGrid>
                <a:gridCol w="1152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401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98733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96846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634571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1013748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1376018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</a:tblGrid>
              <a:tr h="2378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Localisation</a:t>
                      </a:r>
                    </a:p>
                  </a:txBody>
                  <a:tcPr marL="35020" marR="350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action de la bulle</a:t>
                      </a:r>
                    </a:p>
                  </a:txBody>
                  <a:tcPr marL="35020" marR="350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Symptôme</a:t>
                      </a:r>
                    </a:p>
                  </a:txBody>
                  <a:tcPr marL="35020" marR="350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Cause probable</a:t>
                      </a:r>
                    </a:p>
                  </a:txBody>
                  <a:tcPr marL="35020" marR="350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35020" marR="350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6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35020" marR="350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898">
                <a:tc gridSpan="9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5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Type 1 bénin</a:t>
                      </a:r>
                      <a:endParaRPr lang="fr-FR" sz="10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20" marR="350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164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Malaise général</a:t>
                      </a:r>
                    </a:p>
                  </a:txBody>
                  <a:tcPr marL="35020" marR="350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35020" marR="350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Fatigue intense, angoisse, céphalée </a:t>
                      </a:r>
                    </a:p>
                  </a:txBody>
                  <a:tcPr marL="35020" marR="350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fr-FR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20" marR="350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35020" marR="350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35020" marR="350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35020" marR="350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2565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Cutanés </a:t>
                      </a:r>
                    </a:p>
                  </a:txBody>
                  <a:tcPr marL="35020" marR="350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Bulles dans couches adipeuses du derme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35020" marR="350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Puces : démangeaisons superficielles, piqures</a:t>
                      </a:r>
                    </a:p>
                  </a:txBody>
                  <a:tcPr marL="35020" marR="350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fr-FR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20" marR="350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Immersions longues en combinaison étanche </a:t>
                      </a:r>
                    </a:p>
                  </a:txBody>
                  <a:tcPr marL="35020" marR="350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Plongée pro</a:t>
                      </a:r>
                    </a:p>
                  </a:txBody>
                  <a:tcPr marL="35020" marR="350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1% en France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disparaissent au bout de quelques heures</a:t>
                      </a:r>
                    </a:p>
                  </a:txBody>
                  <a:tcPr marL="35020" marR="350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646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Moutons : Boursoufflures, douloureuses </a:t>
                      </a:r>
                      <a:r>
                        <a:rPr lang="fr-FR" sz="1000" dirty="0" err="1">
                          <a:effectLst/>
                          <a:latin typeface="Calibri"/>
                          <a:ea typeface="Calibri"/>
                          <a:cs typeface="Times New Roman"/>
                        </a:rPr>
                        <a:t>erythromateuses</a:t>
                      </a:r>
                      <a:endParaRPr lang="fr-FR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20" marR="350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fr-FR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20" marR="350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35020" marR="350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Rares  </a:t>
                      </a:r>
                    </a:p>
                  </a:txBody>
                  <a:tcPr marL="35020" marR="350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7376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Ostéo –</a:t>
                      </a:r>
                      <a:r>
                        <a:rPr lang="fr-FR" sz="1000" b="1" dirty="0" err="1">
                          <a:effectLst/>
                          <a:latin typeface="Calibri"/>
                          <a:ea typeface="Calibri"/>
                          <a:cs typeface="Times New Roman"/>
                        </a:rPr>
                        <a:t>arthro</a:t>
                      </a:r>
                      <a:r>
                        <a:rPr lang="fr-FR" sz="10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– musculaire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 b="1" dirty="0" err="1">
                          <a:effectLst/>
                          <a:latin typeface="Calibri"/>
                          <a:ea typeface="Calibri"/>
                          <a:cs typeface="Times New Roman"/>
                        </a:rPr>
                        <a:t>bends</a:t>
                      </a:r>
                      <a:endParaRPr lang="fr-FR" sz="1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20" marR="350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Compression tendons nerf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Dilacération :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-tendons –tissus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- osseuse : évolue ostéonécrose 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 i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Adipeux : embolie graisseuse</a:t>
                      </a:r>
                      <a:endParaRPr lang="fr-FR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20" marR="350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Douleurs aigus s’installant progressivement jusqu’à l’impotence</a:t>
                      </a:r>
                    </a:p>
                  </a:txBody>
                  <a:tcPr marL="35020" marR="350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20" marR="350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Travail + durée de plongée longues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35020" marR="350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Le + souvent l’épaule, délai 75% :15min à plusieurs heure</a:t>
                      </a:r>
                    </a:p>
                  </a:txBody>
                  <a:tcPr marL="35020" marR="350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25% professionnels </a:t>
                      </a:r>
                    </a:p>
                  </a:txBody>
                  <a:tcPr marL="35020" marR="350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18017">
                <a:tc gridSpan="9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8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Type 2 </a:t>
                      </a:r>
                    </a:p>
                  </a:txBody>
                  <a:tcPr marL="35020" marR="350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18017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5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médullaire</a:t>
                      </a:r>
                    </a:p>
                  </a:txBody>
                  <a:tcPr marL="35020" marR="350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Engorgement dans réseau capillaire, stase veineuse. Ralentissement ou interruption de l’irrigation de la moelle. ischémie en amont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35020" marR="350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Douleur locale violente :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coup de poignard au niveau lombaire : partie inférieure du corps sera touchée : picotement, sensation jambes lourdes, paralysies symétrique, rétention urinaire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si cervical : + symptômes neuro membres sup : tétraplégies</a:t>
                      </a:r>
                    </a:p>
                  </a:txBody>
                  <a:tcPr marL="35020" marR="350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fr-FR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20" marR="350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Réservoir de n2 riche en myéline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Stase veineuse </a:t>
                      </a:r>
                    </a:p>
                  </a:txBody>
                  <a:tcPr marL="35020" marR="350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plongées profondes, yo/yo remontée rapides</a:t>
                      </a:r>
                    </a:p>
                  </a:txBody>
                  <a:tcPr marL="35020" marR="350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solidFill>
                            <a:srgbClr val="8064A2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50% add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Attention âges retour veineux diminue</a:t>
                      </a:r>
                    </a:p>
                  </a:txBody>
                  <a:tcPr marL="35020" marR="350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88512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5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Oreilles interne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5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: </a:t>
                      </a:r>
                    </a:p>
                  </a:txBody>
                  <a:tcPr marL="35020" marR="350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 u="sng">
                          <a:effectLst/>
                          <a:latin typeface="Calibri"/>
                          <a:ea typeface="Calibri"/>
                          <a:cs typeface="Times New Roman"/>
                        </a:rPr>
                        <a:t>Oreilles internes</a:t>
                      </a:r>
                      <a:r>
                        <a:rPr lang="fr-FR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: cochleo vestibulaire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Bulles artériel interrompt l’irrigation oreilles interne ou liquide lymphatiques</a:t>
                      </a:r>
                    </a:p>
                  </a:txBody>
                  <a:tcPr marL="35020" marR="350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Vertige rotatoire avant la sortie de l’eau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Vomissement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acouphènes</a:t>
                      </a:r>
                    </a:p>
                  </a:txBody>
                  <a:tcPr marL="35020" marR="350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fr-FR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20" marR="350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Passage artériel </a:t>
                      </a:r>
                      <a:endParaRPr lang="fr-FR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Cardiaque : Pulmonaire</a:t>
                      </a:r>
                    </a:p>
                  </a:txBody>
                  <a:tcPr marL="35020" marR="350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Plongées (intervalle court)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Favorisé par « yoyo » / remontées rapides</a:t>
                      </a:r>
                    </a:p>
                  </a:txBody>
                  <a:tcPr marL="35020" marR="350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25% OI</a:t>
                      </a:r>
                    </a:p>
                  </a:txBody>
                  <a:tcPr marL="35020" marR="350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88512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5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Cérébral ou centraux </a:t>
                      </a:r>
                    </a:p>
                  </a:txBody>
                  <a:tcPr marL="35020" marR="350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Compressions, manchons, obstruction, ischémie (absence d’irrigation) dans certaines zones du cerveau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=Embolie (obstruer) gazeuse cérébrale </a:t>
                      </a:r>
                    </a:p>
                  </a:txBody>
                  <a:tcPr marL="35020" marR="350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Signes neurologiques Troubles sensibilités, motricité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troubles paroles,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Hémiplégie  Paralysies Syncope anoxique, cardiaque</a:t>
                      </a:r>
                    </a:p>
                  </a:txBody>
                  <a:tcPr marL="35020" marR="350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fr-FR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20" marR="350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Passage artériel</a:t>
                      </a:r>
                      <a:r>
                        <a:rPr lang="fr-FR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 Décompressions explosif, dégazage massif</a:t>
                      </a:r>
                    </a:p>
                  </a:txBody>
                  <a:tcPr marL="35020" marR="350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Ischémie bilatéral par embolie carotidiennes</a:t>
                      </a:r>
                    </a:p>
                  </a:txBody>
                  <a:tcPr marL="35020" marR="350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5% add , rares grave svt fatal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35020" marR="350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4537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50" b="1" u="sng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Respiratoires</a:t>
                      </a:r>
                      <a:endParaRPr lang="fr-FR" sz="105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20" marR="350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 b="1" u="sng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Respiratoire</a:t>
                      </a:r>
                      <a:r>
                        <a:rPr lang="fr-FR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chokes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Embolie gazeuse pulmonaire encombrement veineux </a:t>
                      </a:r>
                    </a:p>
                  </a:txBody>
                  <a:tcPr marL="35020" marR="350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Signes pulmonaires, dyspnée toux crachats saumonés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fr-FR" sz="1000" dirty="0" err="1">
                          <a:effectLst/>
                          <a:latin typeface="Calibri"/>
                          <a:ea typeface="Calibri"/>
                          <a:cs typeface="Times New Roman"/>
                        </a:rPr>
                        <a:t>aop</a:t>
                      </a:r>
                      <a:r>
                        <a:rPr lang="fr-FR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)</a:t>
                      </a:r>
                    </a:p>
                  </a:txBody>
                  <a:tcPr marL="35020" marR="350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fr-FR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20" marR="350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Favorise shunt artériel </a:t>
                      </a:r>
                    </a:p>
                  </a:txBody>
                  <a:tcPr marL="35020" marR="350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35020" marR="350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35020" marR="350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177026">
                <a:tc gridSpan="9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La Maladie  de décompression</a:t>
                      </a:r>
                    </a:p>
                  </a:txBody>
                  <a:tcPr marL="35020" marR="350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9162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5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La </a:t>
                      </a:r>
                      <a:r>
                        <a:rPr lang="fr-FR" sz="1050" b="1" dirty="0" err="1">
                          <a:effectLst/>
                          <a:latin typeface="Calibri"/>
                          <a:ea typeface="Calibri"/>
                          <a:cs typeface="Times New Roman"/>
                        </a:rPr>
                        <a:t>mdd</a:t>
                      </a:r>
                      <a:r>
                        <a:rPr lang="fr-FR" sz="105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35020" marR="350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Interaction bulles –paroi système de contact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-abrasion de l’épithélium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- Adhésion des plaquettes et activation, agrégation</a:t>
                      </a:r>
                    </a:p>
                  </a:txBody>
                  <a:tcPr marL="35020" marR="350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-activation de la coagulation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20" marR="350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fr-FR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20" marR="350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agglutination hématies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- activation de lymphocytes- --- maladie inflammatoire, vasodilatation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35020" marR="350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fr-FR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20" marR="350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fr-FR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20" marR="350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603762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5791200" cy="828010"/>
          </a:xfrm>
        </p:spPr>
        <p:txBody>
          <a:bodyPr>
            <a:normAutofit fontScale="90000"/>
          </a:bodyPr>
          <a:lstStyle/>
          <a:p>
            <a:r>
              <a:rPr lang="fr-FR" u="sng" dirty="0">
                <a:solidFill>
                  <a:srgbClr val="FF0000"/>
                </a:solidFill>
                <a:latin typeface="Calibri"/>
                <a:ea typeface="Calibri"/>
                <a:cs typeface="Times New Roman"/>
              </a:rPr>
              <a:t>Facteurs favorisants </a:t>
            </a:r>
            <a:r>
              <a:rPr lang="fr-FR" sz="3200" dirty="0">
                <a:latin typeface="Calibri"/>
                <a:ea typeface="Calibri"/>
                <a:cs typeface="Times New Roman"/>
              </a:rPr>
              <a:t/>
            </a:r>
            <a:br>
              <a:rPr lang="fr-FR" sz="3200" dirty="0">
                <a:latin typeface="Calibri"/>
                <a:ea typeface="Calibri"/>
                <a:cs typeface="Times New Roman"/>
              </a:rPr>
            </a:b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980728"/>
            <a:ext cx="7620000" cy="5145435"/>
          </a:xfrm>
        </p:spPr>
        <p:txBody>
          <a:bodyPr>
            <a:normAutofit/>
          </a:bodyPr>
          <a:lstStyle/>
          <a:p>
            <a:pPr>
              <a:spcAft>
                <a:spcPts val="0"/>
              </a:spcAft>
            </a:pPr>
            <a:r>
              <a:rPr lang="fr-FR" dirty="0">
                <a:latin typeface="Calibri"/>
                <a:ea typeface="Calibri"/>
                <a:cs typeface="Times New Roman"/>
              </a:rPr>
              <a:t> </a:t>
            </a:r>
            <a:endParaRPr lang="fr-FR" sz="1800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spcAft>
                <a:spcPts val="0"/>
              </a:spcAft>
              <a:buFont typeface="Wingdings"/>
              <a:buChar char=""/>
            </a:pPr>
            <a:r>
              <a:rPr lang="fr-FR" dirty="0">
                <a:solidFill>
                  <a:schemeClr val="tx2"/>
                </a:solidFill>
                <a:latin typeface="Calibri"/>
                <a:ea typeface="Calibri"/>
                <a:cs typeface="Times New Roman"/>
              </a:rPr>
              <a:t>Déshydratation,</a:t>
            </a:r>
            <a:r>
              <a:rPr lang="fr-FR" dirty="0">
                <a:latin typeface="Calibri"/>
                <a:ea typeface="Calibri"/>
                <a:cs typeface="Times New Roman"/>
              </a:rPr>
              <a:t>  le + retrouvé </a:t>
            </a:r>
            <a:endParaRPr lang="fr-FR" sz="1800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spcAft>
                <a:spcPts val="0"/>
              </a:spcAft>
              <a:buFont typeface="Wingdings"/>
              <a:buChar char=""/>
            </a:pPr>
            <a:r>
              <a:rPr lang="fr-FR" dirty="0">
                <a:latin typeface="Calibri"/>
                <a:ea typeface="Calibri"/>
                <a:cs typeface="Times New Roman"/>
              </a:rPr>
              <a:t>Froid </a:t>
            </a:r>
            <a:endParaRPr lang="fr-FR" sz="1800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spcAft>
                <a:spcPts val="0"/>
              </a:spcAft>
              <a:buFont typeface="Wingdings"/>
              <a:buChar char=""/>
            </a:pPr>
            <a:r>
              <a:rPr lang="fr-FR" dirty="0">
                <a:latin typeface="Calibri"/>
                <a:ea typeface="Calibri"/>
                <a:cs typeface="Times New Roman"/>
              </a:rPr>
              <a:t>Fatigue </a:t>
            </a:r>
            <a:endParaRPr lang="fr-FR" sz="1800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spcAft>
                <a:spcPts val="0"/>
              </a:spcAft>
              <a:buFont typeface="Wingdings"/>
              <a:buChar char=""/>
            </a:pPr>
            <a:r>
              <a:rPr lang="fr-FR" dirty="0">
                <a:latin typeface="Calibri"/>
                <a:ea typeface="Calibri"/>
                <a:cs typeface="Times New Roman"/>
              </a:rPr>
              <a:t>Age</a:t>
            </a:r>
            <a:endParaRPr lang="fr-FR" sz="1800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spcAft>
                <a:spcPts val="0"/>
              </a:spcAft>
              <a:buFont typeface="Wingdings"/>
              <a:buChar char=""/>
            </a:pPr>
            <a:r>
              <a:rPr lang="fr-FR" dirty="0">
                <a:latin typeface="Calibri"/>
                <a:ea typeface="Calibri"/>
                <a:cs typeface="Times New Roman"/>
              </a:rPr>
              <a:t>Obésité et conditions physiques </a:t>
            </a:r>
            <a:endParaRPr lang="fr-FR" sz="1800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spcAft>
                <a:spcPts val="0"/>
              </a:spcAft>
              <a:buFont typeface="Wingdings"/>
              <a:buChar char=""/>
            </a:pPr>
            <a:r>
              <a:rPr lang="fr-FR" dirty="0">
                <a:latin typeface="Calibri"/>
                <a:ea typeface="Calibri"/>
                <a:cs typeface="Times New Roman"/>
              </a:rPr>
              <a:t>Essoufflement </a:t>
            </a:r>
            <a:endParaRPr lang="fr-FR" sz="1800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spcAft>
                <a:spcPts val="0"/>
              </a:spcAft>
              <a:buFont typeface="Wingdings"/>
              <a:buChar char=""/>
            </a:pPr>
            <a:r>
              <a:rPr lang="fr-FR" dirty="0">
                <a:latin typeface="Calibri"/>
                <a:ea typeface="Calibri"/>
                <a:cs typeface="Times New Roman"/>
              </a:rPr>
              <a:t>Stress, </a:t>
            </a:r>
            <a:endParaRPr lang="fr-FR" sz="1800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spcAft>
                <a:spcPts val="0"/>
              </a:spcAft>
              <a:buFont typeface="Wingdings"/>
              <a:buChar char=""/>
            </a:pPr>
            <a:r>
              <a:rPr lang="fr-FR" dirty="0">
                <a:latin typeface="Calibri"/>
                <a:ea typeface="Calibri"/>
                <a:cs typeface="Times New Roman"/>
              </a:rPr>
              <a:t>shunts et ouverture </a:t>
            </a:r>
            <a:r>
              <a:rPr lang="fr-FR" dirty="0" err="1">
                <a:latin typeface="Calibri"/>
                <a:ea typeface="Calibri"/>
                <a:cs typeface="Times New Roman"/>
              </a:rPr>
              <a:t>fop</a:t>
            </a:r>
            <a:r>
              <a:rPr lang="fr-FR" dirty="0">
                <a:latin typeface="Calibri"/>
                <a:ea typeface="Calibri"/>
                <a:cs typeface="Times New Roman"/>
              </a:rPr>
              <a:t> : éviter hyperpression thoraciques </a:t>
            </a:r>
            <a:endParaRPr lang="fr-FR" sz="1800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spcAft>
                <a:spcPts val="0"/>
              </a:spcAft>
              <a:buFont typeface="Wingdings"/>
              <a:buChar char=""/>
            </a:pPr>
            <a:r>
              <a:rPr lang="fr-FR" dirty="0">
                <a:latin typeface="Calibri"/>
                <a:ea typeface="Calibri"/>
                <a:cs typeface="Times New Roman"/>
              </a:rPr>
              <a:t>effort trop intense avant et après la plongé : décrochement des noyaux</a:t>
            </a:r>
            <a:endParaRPr lang="fr-FR" sz="1800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spcAft>
                <a:spcPts val="0"/>
              </a:spcAft>
              <a:buFont typeface="Wingdings"/>
              <a:buChar char=""/>
            </a:pPr>
            <a:r>
              <a:rPr lang="fr-FR" dirty="0">
                <a:latin typeface="Calibri"/>
                <a:ea typeface="Calibri"/>
                <a:cs typeface="Times New Roman"/>
              </a:rPr>
              <a:t>tabac et alcool</a:t>
            </a:r>
            <a:endParaRPr lang="fr-FR" sz="1800" dirty="0">
              <a:latin typeface="Calibri"/>
              <a:ea typeface="Calibri"/>
              <a:cs typeface="Times New Roman"/>
            </a:endParaRP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46240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au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3999565"/>
              </p:ext>
            </p:extLst>
          </p:nvPr>
        </p:nvGraphicFramePr>
        <p:xfrm>
          <a:off x="107504" y="76755"/>
          <a:ext cx="8640960" cy="678124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241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455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55952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94057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51216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1543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600">
                          <a:effectLst/>
                        </a:rPr>
                        <a:t> </a:t>
                      </a:r>
                      <a:endParaRPr lang="fr-FR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68" marR="3806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600">
                          <a:effectLst/>
                        </a:rPr>
                        <a:t> </a:t>
                      </a:r>
                      <a:endParaRPr lang="fr-FR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68" marR="3806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600">
                          <a:effectLst/>
                        </a:rPr>
                        <a:t>Cause </a:t>
                      </a:r>
                      <a:endParaRPr lang="fr-FR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68" marR="3806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600">
                          <a:effectLst/>
                        </a:rPr>
                        <a:t>conséquence</a:t>
                      </a:r>
                      <a:endParaRPr lang="fr-FR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68" marR="3806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600">
                          <a:effectLst/>
                        </a:rPr>
                        <a:t>Rôle gp</a:t>
                      </a:r>
                      <a:endParaRPr lang="fr-FR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68" marR="38068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495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essoufflement</a:t>
                      </a:r>
                      <a:endParaRPr lang="fr-FR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68" marR="3806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 </a:t>
                      </a:r>
                      <a:endParaRPr lang="fr-FR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68" marR="3806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- Mauvaise gestion de l’effort et de la ventilation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-Condition physiques des plongeurs insuffisants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-Lestage inadapté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Contraintes matérielles  (détendeur) et viscosité de l’air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 </a:t>
                      </a:r>
                      <a:endParaRPr lang="fr-FR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68" marR="3806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Hyperventilation et Dyspnée : perturbe la bonne élimination de n2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Accumulation de c02 pouvant augmenter les noyaux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 Surconsommation d’air (risque panne d’air)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Risques d’</a:t>
                      </a:r>
                      <a:r>
                        <a:rPr lang="fr-FR" sz="1000" dirty="0" err="1">
                          <a:effectLst/>
                        </a:rPr>
                        <a:t>add</a:t>
                      </a:r>
                      <a:r>
                        <a:rPr lang="fr-FR" sz="1000" dirty="0">
                          <a:effectLst/>
                        </a:rPr>
                        <a:t> : vasodilatation et augmentation   de la diffusion et saturation tissulaire</a:t>
                      </a:r>
                      <a:endParaRPr lang="fr-FR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68" marR="3806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Descente trop rapide, laisser reprendre souffle avant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S’adapter au niveau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Eviter courant, éviter effort prolongé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68" marR="38068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30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froid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68" marR="3806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avant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68" marR="3806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Vasoconstriction périphériques, augmentation du volume central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Travail cardiaque et ventilatoire augmenté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68" marR="3806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Augmentation des échanges et de saturation des organes centraux</a:t>
                      </a:r>
                      <a:endParaRPr lang="fr-FR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68" marR="3806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Conseiller vêtement protection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68" marR="38068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174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Obésité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sédentarité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68" marR="3806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 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68" marR="3806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Azote de dissout bien dans les graisse, affinité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68" marR="3806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 </a:t>
                      </a:r>
                      <a:endParaRPr lang="fr-FR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68" marR="3806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Questionner conditions physique ? Limiter profondeur durée</a:t>
                      </a:r>
                      <a:endParaRPr lang="fr-FR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68" marR="38068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43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Fatigue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68" marR="3806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 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68" marR="3806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 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68" marR="3806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 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68" marR="3806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 </a:t>
                      </a:r>
                      <a:endParaRPr lang="fr-FR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68" marR="38068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630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stress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68" marR="3806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 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68" marR="3806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Accélération du rythme cardiaque, de consommation d’o2, production de c02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 Favorise tous les accidents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68" marR="3806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 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68" marR="3806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Détente loisir</a:t>
                      </a:r>
                      <a:endParaRPr lang="fr-FR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68" marR="38068" marT="0" marB="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0873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Condition physique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68" marR="3806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 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68" marR="3806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 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68" marR="3806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 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68" marR="3806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 </a:t>
                      </a:r>
                      <a:endParaRPr lang="fr-FR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68" marR="38068" marT="0" marB="0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630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Age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68" marR="3806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 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68" marR="3806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Retour veineux plus faible, faible résistance à l’effort, contractilité cardiaque plus faible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Coeur plus fragile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68" marR="3806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 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68" marR="3806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Questionner ?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Limiter profondeur </a:t>
                      </a:r>
                      <a:endParaRPr lang="fr-FR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68" marR="38068" marT="0" marB="0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60675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Tabac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 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68" marR="3806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 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68" marR="3806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Plaque athérome, mauvaise circulation sanguine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Filtre pulmonaire moins efficace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 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68" marR="3806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 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68" marR="3806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Surveiller pendant</a:t>
                      </a:r>
                      <a:endParaRPr lang="fr-FR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68" marR="38068" marT="0" marB="0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4630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shunt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68" marR="3806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 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68" marR="3806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Valsalva puissant et à la remontée, essoufflement, gonflage à la bouche, effort portage ancre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68" marR="3806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 </a:t>
                      </a:r>
                      <a:endParaRPr lang="fr-FR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68" marR="3806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Conseil recommandations</a:t>
                      </a:r>
                      <a:endParaRPr lang="fr-FR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68" marR="38068" marT="0" marB="0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0873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apnée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68" marR="3806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 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68" marR="3806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Hyperpression thoracique, mauvaise désaturation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68" marR="3806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 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68" marR="3806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 </a:t>
                      </a:r>
                      <a:endParaRPr lang="fr-FR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68" marR="38068" marT="0" marB="0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1670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avion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68" marR="3806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 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68" marR="3806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 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68" marR="3806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 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68" marR="3806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 </a:t>
                      </a:r>
                      <a:endParaRPr lang="fr-FR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68" marR="38068" marT="0" marB="0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92619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déshydratation</a:t>
                      </a:r>
                      <a:endParaRPr lang="fr-FR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68" marR="3806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avant/après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68" marR="3806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Diurèse liée au froid et à l’immersion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– Perte hydrique liée à la ventilation sur détendeur (air détendu est sec et doit être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humidifié)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– Soleil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– Alcool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68" marR="3806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Augmentation de la viscosité du sang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– Diminution de la qualité de la circulation et des échanges gazeux au niveau des tissus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– Augmentation du risque d’ADD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68" marR="3806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Conseiller de boire avant /après</a:t>
                      </a:r>
                      <a:endParaRPr lang="fr-FR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68" marR="38068" marT="0" marB="0"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4630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Effort prolongé et soutenus avant la plongée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68" marR="3806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 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68" marR="3806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 décroche les noyaux </a:t>
                      </a:r>
                      <a:endParaRPr lang="fr-FR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68" marR="3806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 souvent</a:t>
                      </a:r>
                      <a:r>
                        <a:rPr lang="fr-FR" sz="1000" baseline="0" dirty="0">
                          <a:effectLst/>
                        </a:rPr>
                        <a:t> pas éliminé car peu de réhydratation</a:t>
                      </a:r>
                      <a:endParaRPr lang="fr-FR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68" marR="3806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 proscrire gros effort :type  jogging</a:t>
                      </a:r>
                      <a:r>
                        <a:rPr lang="fr-FR" sz="1000" baseline="0" dirty="0">
                          <a:effectLst/>
                        </a:rPr>
                        <a:t> long</a:t>
                      </a:r>
                      <a:endParaRPr lang="fr-FR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68" marR="38068" marT="0" marB="0"/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836175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au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8503843"/>
              </p:ext>
            </p:extLst>
          </p:nvPr>
        </p:nvGraphicFramePr>
        <p:xfrm>
          <a:off x="251520" y="188640"/>
          <a:ext cx="8291265" cy="6824314"/>
        </p:xfrm>
        <a:graphic>
          <a:graphicData uri="http://schemas.openxmlformats.org/drawingml/2006/table">
            <a:tbl>
              <a:tblPr firstRow="1" firstCol="1" bandRow="1"/>
              <a:tblGrid>
                <a:gridCol w="276357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635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76411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17735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 b="1" i="0" u="sng" dirty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PREVENTION</a:t>
                      </a:r>
                      <a:endParaRPr lang="fr-FR" sz="2400" i="0" u="sng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64" marR="529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5441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Avant</a:t>
                      </a:r>
                      <a:endParaRPr lang="fr-FR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64" marR="529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Pendant</a:t>
                      </a:r>
                      <a:endParaRPr lang="fr-FR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64" marR="529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après</a:t>
                      </a:r>
                      <a:endParaRPr lang="fr-FR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64" marR="529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2205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fr-FR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285750" indent="-2857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fr-FR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S’hydrater</a:t>
                      </a:r>
                    </a:p>
                    <a:p>
                      <a:pPr marL="285750" indent="-2857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fr-FR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Bonne conditions physique </a:t>
                      </a:r>
                    </a:p>
                    <a:p>
                      <a:pPr marL="285750" indent="-2857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fr-FR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Pas de fatigue </a:t>
                      </a:r>
                    </a:p>
                    <a:p>
                      <a:pPr marL="285750" indent="-2857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fr-FR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Eviter froid, se protéger </a:t>
                      </a:r>
                    </a:p>
                    <a:p>
                      <a:pPr marL="285750" indent="-2857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fr-FR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Pas d’effort intense avant la plongée </a:t>
                      </a:r>
                    </a:p>
                    <a:p>
                      <a:pPr marL="285750" indent="-2857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fr-FR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lestage</a:t>
                      </a:r>
                    </a:p>
                    <a:p>
                      <a:pPr marL="285750" indent="-2857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fr-FR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Planifier plongée : Eviter  profils dangereux, </a:t>
                      </a:r>
                    </a:p>
                    <a:p>
                      <a:pPr marL="285750" indent="-2857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fr-FR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Limiter profondeur, durée </a:t>
                      </a:r>
                    </a:p>
                    <a:p>
                      <a:pPr marL="285750" indent="-2857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fr-FR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Utiliser </a:t>
                      </a:r>
                      <a:r>
                        <a:rPr lang="fr-FR" sz="1600" dirty="0" err="1">
                          <a:effectLst/>
                          <a:latin typeface="Calibri"/>
                          <a:ea typeface="Calibri"/>
                          <a:cs typeface="Times New Roman"/>
                        </a:rPr>
                        <a:t>Nitrox</a:t>
                      </a:r>
                      <a:endParaRPr lang="fr-FR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285750" indent="-2857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fr-FR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52964" marR="529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fr-FR" sz="9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fr-FR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Descente mouillage à privilégier, éviter stress </a:t>
                      </a:r>
                    </a:p>
                    <a:p>
                      <a:pPr marL="285750" indent="-2857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fr-FR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Eviter courant : aller contre le courant </a:t>
                      </a:r>
                    </a:p>
                    <a:p>
                      <a:pPr marL="285750" indent="-2857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fr-FR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Eviter effort : utiliser le ressac</a:t>
                      </a:r>
                    </a:p>
                    <a:p>
                      <a:pPr marL="285750" indent="-2857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fr-FR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Eviter Valsalva puissant et pas à la remontée </a:t>
                      </a:r>
                    </a:p>
                    <a:p>
                      <a:pPr marL="285750" indent="-2857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fr-FR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Signaler problème, communiquer </a:t>
                      </a:r>
                    </a:p>
                    <a:p>
                      <a:pPr marL="285750" indent="-2857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fr-FR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Eviter essoufflement </a:t>
                      </a:r>
                    </a:p>
                    <a:p>
                      <a:pPr marL="285750" indent="-2857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fr-FR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Eviter yo-yo</a:t>
                      </a:r>
                    </a:p>
                    <a:p>
                      <a:pPr marL="285750" indent="-2857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fr-FR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Respect protocole : vitesse, Remontée lente, paliers : </a:t>
                      </a:r>
                    </a:p>
                    <a:p>
                      <a:pPr marL="285750" indent="-2857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fr-FR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Augmenter palier si risques ou conditions  difficiles</a:t>
                      </a:r>
                    </a:p>
                    <a:p>
                      <a:pPr marL="285750" indent="-2857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fr-FR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Diminuer  palier sécu si houle</a:t>
                      </a:r>
                    </a:p>
                    <a:p>
                      <a:pPr marL="285750" indent="-2857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fr-FR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Gestion consommation</a:t>
                      </a:r>
                    </a:p>
                    <a:p>
                      <a:pPr marL="285750" indent="-2857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fr-FR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Gestion ordi : palanquée hétérogènes </a:t>
                      </a:r>
                    </a:p>
                    <a:p>
                      <a:pPr marL="285750" indent="-2857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fr-FR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Pas de remontée ancre, effort brutal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52964" marR="529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fr-FR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S’hydrater</a:t>
                      </a:r>
                    </a:p>
                    <a:p>
                      <a:pPr marL="285750" indent="-2857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fr-FR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Pas d’apnée pendant 6h</a:t>
                      </a:r>
                    </a:p>
                    <a:p>
                      <a:pPr marL="285750" indent="-2857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fr-FR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Pas d’avion, pas d’altitude 24h</a:t>
                      </a:r>
                    </a:p>
                    <a:p>
                      <a:pPr marL="285750" indent="-2857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fr-FR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Pas d’effort intense, repos</a:t>
                      </a:r>
                    </a:p>
                    <a:p>
                      <a:pPr marL="285750" indent="-2857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fr-FR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Se surveiller mutuellement</a:t>
                      </a:r>
                    </a:p>
                    <a:p>
                      <a:pPr marL="285750" indent="-2857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fr-FR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Intervalle long 3à 4h</a:t>
                      </a:r>
                    </a:p>
                    <a:p>
                      <a:pPr marL="285750" indent="-2857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fr-FR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Si remontée ancre, expirer fortement pendant l’effort </a:t>
                      </a:r>
                    </a:p>
                    <a:p>
                      <a:pPr marL="285750" indent="-2857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fr-FR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Pas gonflage gilet à la bouche</a:t>
                      </a:r>
                    </a:p>
                    <a:p>
                      <a:pPr marL="285750" indent="-2857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fr-FR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52964" marR="529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134757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8219256" cy="1371600"/>
          </a:xfrm>
        </p:spPr>
        <p:txBody>
          <a:bodyPr>
            <a:normAutofit/>
          </a:bodyPr>
          <a:lstStyle/>
          <a:p>
            <a:r>
              <a:rPr lang="fr-FR" u="sng" dirty="0"/>
              <a:t>Rôle du guide de palanqué</a:t>
            </a:r>
            <a:r>
              <a:rPr lang="fr-FR" sz="2800" dirty="0"/>
              <a:t/>
            </a:r>
            <a:br>
              <a:rPr lang="fr-FR" sz="2800" dirty="0"/>
            </a:b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412776"/>
            <a:ext cx="7620000" cy="4713387"/>
          </a:xfrm>
        </p:spPr>
        <p:txBody>
          <a:bodyPr>
            <a:normAutofit/>
          </a:bodyPr>
          <a:lstStyle/>
          <a:p>
            <a:r>
              <a:rPr lang="fr-FR" dirty="0"/>
              <a:t> </a:t>
            </a:r>
            <a:r>
              <a:rPr lang="fr-FR" u="sng" dirty="0"/>
              <a:t>En tant que gp :</a:t>
            </a:r>
          </a:p>
          <a:p>
            <a:endParaRPr lang="fr-FR" sz="1400" u="sng" dirty="0"/>
          </a:p>
          <a:p>
            <a:r>
              <a:rPr lang="fr-FR" dirty="0">
                <a:solidFill>
                  <a:srgbClr val="92D050"/>
                </a:solidFill>
              </a:rPr>
              <a:t>1 </a:t>
            </a:r>
            <a:r>
              <a:rPr lang="fr-FR" dirty="0" err="1">
                <a:solidFill>
                  <a:srgbClr val="92D050"/>
                </a:solidFill>
              </a:rPr>
              <a:t>add</a:t>
            </a:r>
            <a:r>
              <a:rPr lang="fr-FR" dirty="0">
                <a:solidFill>
                  <a:srgbClr val="92D050"/>
                </a:solidFill>
              </a:rPr>
              <a:t> sur 10000 plongées </a:t>
            </a:r>
            <a:endParaRPr lang="fr-FR" sz="1800" dirty="0">
              <a:solidFill>
                <a:srgbClr val="92D050"/>
              </a:solidFill>
            </a:endParaRPr>
          </a:p>
          <a:p>
            <a:r>
              <a:rPr lang="fr-FR" b="0" dirty="0"/>
              <a:t>Vous êtes le garant respect procédures de décompression mais 60% des Add ne sont pas dus à des fautes de procédures</a:t>
            </a:r>
            <a:endParaRPr lang="fr-FR" sz="1800" b="0" dirty="0"/>
          </a:p>
          <a:p>
            <a:r>
              <a:rPr lang="fr-FR" b="0" dirty="0"/>
              <a:t>Pour une bonne prévention : </a:t>
            </a:r>
            <a:endParaRPr lang="fr-FR" sz="1800" b="0" dirty="0"/>
          </a:p>
          <a:p>
            <a:r>
              <a:rPr lang="fr-FR" dirty="0"/>
              <a:t>Vous devez prendre en compte : </a:t>
            </a:r>
            <a:endParaRPr lang="fr-FR" sz="1800" dirty="0"/>
          </a:p>
          <a:p>
            <a:pPr marL="342900" lvl="0" indent="-34290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fr-FR" dirty="0"/>
              <a:t>Les facteurs favorisants </a:t>
            </a:r>
            <a:endParaRPr lang="fr-FR" sz="1800" dirty="0"/>
          </a:p>
          <a:p>
            <a:pPr marL="342900" lvl="0" indent="-34290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fr-FR" dirty="0"/>
              <a:t>Adapter votre comportement	</a:t>
            </a:r>
            <a:endParaRPr lang="fr-FR" sz="1800" dirty="0"/>
          </a:p>
          <a:p>
            <a:pPr lvl="1">
              <a:buFont typeface="Wingdings" panose="05000000000000000000" pitchFamily="2" charset="2"/>
              <a:buChar char="ü"/>
            </a:pPr>
            <a:r>
              <a:rPr lang="fr-FR" b="1" dirty="0"/>
              <a:t>Aux conditions de plongée et </a:t>
            </a:r>
            <a:endParaRPr lang="fr-FR" sz="1800" b="1" dirty="0"/>
          </a:p>
          <a:p>
            <a:pPr lvl="1">
              <a:buFont typeface="Wingdings" panose="05000000000000000000" pitchFamily="2" charset="2"/>
              <a:buChar char="ü"/>
            </a:pPr>
            <a:r>
              <a:rPr lang="fr-FR" b="1" dirty="0"/>
              <a:t>Aux conditions physiologiques de vos plongeurs</a:t>
            </a:r>
            <a:endParaRPr lang="fr-FR" sz="1800" b="1" dirty="0"/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349697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620688"/>
            <a:ext cx="7600702" cy="5673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005430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828010"/>
          </a:xfrm>
        </p:spPr>
        <p:txBody>
          <a:bodyPr/>
          <a:lstStyle/>
          <a:p>
            <a:r>
              <a:rPr lang="fr-FR" dirty="0"/>
              <a:t>À dire 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752600"/>
            <a:ext cx="8435280" cy="4373563"/>
          </a:xfrm>
        </p:spPr>
        <p:txBody>
          <a:bodyPr>
            <a:normAutofit fontScale="92500"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fr-FR" dirty="0"/>
              <a:t>Privilégier la courbe sécurité surtout si vous ne connaissez pas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fr-FR" dirty="0"/>
              <a:t>Poser des questions  aux plongeurs : se renseigner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fr-FR" dirty="0"/>
              <a:t>Rappel </a:t>
            </a:r>
            <a:r>
              <a:rPr lang="fr-FR" dirty="0">
                <a:solidFill>
                  <a:schemeClr val="tx2"/>
                </a:solidFill>
              </a:rPr>
              <a:t>consignes</a:t>
            </a:r>
            <a:r>
              <a:rPr lang="fr-FR" dirty="0"/>
              <a:t> : palanquées groupées, </a:t>
            </a:r>
            <a:r>
              <a:rPr lang="fr-FR" dirty="0" err="1"/>
              <a:t>valsalva</a:t>
            </a:r>
            <a:r>
              <a:rPr lang="fr-FR" dirty="0"/>
              <a:t>…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fr-FR" dirty="0"/>
              <a:t>Sous l’eau, vous êtes responsables  du déroulement de la plongée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fr-FR" dirty="0"/>
              <a:t>Respect de procédures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fr-FR" dirty="0"/>
              <a:t>Eviter froid courant stress, essoufflement,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fr-FR" dirty="0"/>
              <a:t>Eviter les situations d’hyperpression thoracique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fr-FR" dirty="0"/>
              <a:t>Adapter l’effort  sous l’eau en fonction des plongeurs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fr-FR" dirty="0"/>
              <a:t>Conseiller, Surveiller, </a:t>
            </a:r>
            <a:r>
              <a:rPr lang="fr-FR" dirty="0">
                <a:solidFill>
                  <a:schemeClr val="tx2"/>
                </a:solidFill>
              </a:rPr>
              <a:t>agir rapidement</a:t>
            </a:r>
            <a:r>
              <a:rPr lang="fr-FR" dirty="0"/>
              <a:t> ; </a:t>
            </a:r>
            <a:r>
              <a:rPr lang="fr-FR" dirty="0">
                <a:solidFill>
                  <a:srgbClr val="92D050"/>
                </a:solidFill>
              </a:rPr>
              <a:t>importance du délai </a:t>
            </a:r>
          </a:p>
          <a:p>
            <a:r>
              <a:rPr lang="fr-FR" dirty="0"/>
              <a:t> 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323956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8291264" cy="683994"/>
          </a:xfrm>
        </p:spPr>
        <p:txBody>
          <a:bodyPr/>
          <a:lstStyle/>
          <a:p>
            <a:r>
              <a:rPr lang="fr-FR" dirty="0"/>
              <a:t>définition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268760"/>
            <a:ext cx="8435280" cy="4857403"/>
          </a:xfrm>
        </p:spPr>
        <p:txBody>
          <a:bodyPr>
            <a:normAutofit fontScale="85000" lnSpcReduction="20000"/>
          </a:bodyPr>
          <a:lstStyle/>
          <a:p>
            <a:r>
              <a:rPr lang="fr-FR" b="0" dirty="0"/>
              <a:t>L’ADD est un phénomène </a:t>
            </a:r>
            <a:r>
              <a:rPr lang="fr-FR" b="0" dirty="0" smtClean="0"/>
              <a:t> : </a:t>
            </a:r>
          </a:p>
          <a:p>
            <a:pPr algn="ctr"/>
            <a:r>
              <a:rPr lang="fr-FR" b="0" dirty="0" smtClean="0"/>
              <a:t>lié à tes bulles d’azote </a:t>
            </a:r>
          </a:p>
          <a:p>
            <a:pPr algn="ctr"/>
            <a:r>
              <a:rPr lang="fr-FR" b="0" dirty="0" smtClean="0"/>
              <a:t>dans les tissus </a:t>
            </a:r>
          </a:p>
          <a:p>
            <a:pPr algn="ctr"/>
            <a:r>
              <a:rPr lang="fr-FR" b="0" dirty="0" smtClean="0"/>
              <a:t>lors de la désaturation</a:t>
            </a:r>
            <a:endParaRPr lang="fr-FR" b="0" dirty="0" smtClean="0"/>
          </a:p>
          <a:p>
            <a:endParaRPr lang="fr-FR" b="0" dirty="0"/>
          </a:p>
          <a:p>
            <a:r>
              <a:rPr lang="fr-FR" b="0" dirty="0" smtClean="0"/>
              <a:t>Il peut </a:t>
            </a:r>
            <a:r>
              <a:rPr lang="fr-FR" b="0" dirty="0"/>
              <a:t>apparaitre </a:t>
            </a:r>
            <a:r>
              <a:rPr lang="fr-FR" dirty="0"/>
              <a:t>malgré le respect des procédures</a:t>
            </a:r>
            <a:r>
              <a:rPr lang="fr-FR" b="0" dirty="0"/>
              <a:t>, c’est ce que l’on appelle les accidents </a:t>
            </a:r>
            <a:r>
              <a:rPr lang="fr-FR" b="0" dirty="0" smtClean="0"/>
              <a:t>immérités</a:t>
            </a:r>
          </a:p>
          <a:p>
            <a:endParaRPr lang="fr-FR" b="0" dirty="0"/>
          </a:p>
          <a:p>
            <a:r>
              <a:rPr lang="fr-FR" b="0" dirty="0" smtClean="0"/>
              <a:t>L’ </a:t>
            </a:r>
            <a:r>
              <a:rPr lang="fr-FR" b="0" dirty="0" err="1" smtClean="0"/>
              <a:t>éliminination</a:t>
            </a:r>
            <a:r>
              <a:rPr lang="fr-FR" b="0" dirty="0" smtClean="0"/>
              <a:t> de </a:t>
            </a:r>
            <a:r>
              <a:rPr lang="fr-FR" b="0" dirty="0"/>
              <a:t>l’azote accumulée pendant la  plongée peut engendrer des Add selon : </a:t>
            </a:r>
          </a:p>
          <a:p>
            <a:pPr algn="ctr"/>
            <a:r>
              <a:rPr lang="fr-FR" dirty="0"/>
              <a:t>L’état général du plongeur, </a:t>
            </a:r>
          </a:p>
          <a:p>
            <a:pPr algn="ctr"/>
            <a:r>
              <a:rPr lang="fr-FR" dirty="0"/>
              <a:t>Du profil de la plongée </a:t>
            </a:r>
          </a:p>
          <a:p>
            <a:pPr algn="ctr"/>
            <a:r>
              <a:rPr lang="fr-FR" dirty="0"/>
              <a:t>Du profil de la remontée   </a:t>
            </a:r>
          </a:p>
          <a:p>
            <a:pPr algn="ctr"/>
            <a:r>
              <a:rPr lang="fr-FR" dirty="0"/>
              <a:t>Des comportements à de risques    </a:t>
            </a:r>
          </a:p>
          <a:p>
            <a:r>
              <a:rPr lang="fr-FR" dirty="0"/>
              <a:t> 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350724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2483768" y="116632"/>
            <a:ext cx="6203032" cy="576064"/>
          </a:xfrm>
        </p:spPr>
        <p:txBody>
          <a:bodyPr>
            <a:normAutofit fontScale="90000"/>
          </a:bodyPr>
          <a:lstStyle/>
          <a:p>
            <a:r>
              <a:rPr lang="fr-FR" dirty="0"/>
              <a:t>objectif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idx="1"/>
          </p:nvPr>
        </p:nvSpPr>
        <p:spPr>
          <a:xfrm>
            <a:off x="246348" y="764705"/>
            <a:ext cx="8574124" cy="2088231"/>
          </a:xfrm>
        </p:spPr>
        <p:txBody>
          <a:bodyPr>
            <a:normAutofit/>
          </a:bodyPr>
          <a:lstStyle/>
          <a:p>
            <a:r>
              <a:rPr lang="fr-FR" u="sng" dirty="0"/>
              <a:t>Le but</a:t>
            </a:r>
            <a:r>
              <a:rPr lang="fr-FR" dirty="0"/>
              <a:t> </a:t>
            </a:r>
            <a:r>
              <a:rPr lang="fr-FR" b="0" dirty="0"/>
              <a:t>est de comprendre : </a:t>
            </a:r>
          </a:p>
          <a:p>
            <a:r>
              <a:rPr lang="fr-FR" b="0" dirty="0"/>
              <a:t>	les </a:t>
            </a:r>
            <a:r>
              <a:rPr lang="fr-FR" dirty="0"/>
              <a:t>mécanismes fins </a:t>
            </a:r>
          </a:p>
          <a:p>
            <a:r>
              <a:rPr lang="fr-FR" u="sng" dirty="0"/>
              <a:t>Pour</a:t>
            </a:r>
            <a:r>
              <a:rPr lang="fr-FR" b="0" dirty="0"/>
              <a:t> : 	d’adopter pour toi-même et </a:t>
            </a:r>
            <a:r>
              <a:rPr lang="fr-FR" b="0" dirty="0" smtClean="0"/>
              <a:t>les personnes que vous encadrez  </a:t>
            </a:r>
            <a:endParaRPr lang="fr-FR" b="0" dirty="0"/>
          </a:p>
          <a:p>
            <a:r>
              <a:rPr lang="fr-FR" b="0" dirty="0"/>
              <a:t>	des </a:t>
            </a:r>
            <a:r>
              <a:rPr lang="fr-FR" b="0" dirty="0">
                <a:solidFill>
                  <a:srgbClr val="FF0000"/>
                </a:solidFill>
              </a:rPr>
              <a:t>bonnes pratiques en plongée</a:t>
            </a:r>
            <a:r>
              <a:rPr lang="fr-FR" b="0" dirty="0"/>
              <a:t>,</a:t>
            </a:r>
          </a:p>
          <a:p>
            <a:endParaRPr lang="fr-FR" b="0" dirty="0" smtClean="0"/>
          </a:p>
        </p:txBody>
      </p:sp>
      <p:sp>
        <p:nvSpPr>
          <p:cNvPr id="2" name="ZoneTexte 1"/>
          <p:cNvSpPr txBox="1"/>
          <p:nvPr/>
        </p:nvSpPr>
        <p:spPr>
          <a:xfrm>
            <a:off x="323528" y="3284984"/>
            <a:ext cx="799288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solidFill>
                  <a:srgbClr val="FF0000"/>
                </a:solidFill>
              </a:rPr>
              <a:t>Votre mission de GP</a:t>
            </a:r>
            <a:r>
              <a:rPr lang="fr-FR" sz="2400" dirty="0">
                <a:solidFill>
                  <a:srgbClr val="FF0000"/>
                </a:solidFill>
              </a:rPr>
              <a:t>:</a:t>
            </a:r>
          </a:p>
          <a:p>
            <a:pPr marL="342900" indent="-34290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fr-FR" sz="2400" dirty="0"/>
              <a:t>Prise en compte des facteurs favorisants</a:t>
            </a:r>
          </a:p>
          <a:p>
            <a:pPr marL="342900" indent="-34290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fr-FR" sz="2400" dirty="0"/>
              <a:t>Surveillance d’éventuels symptômes</a:t>
            </a:r>
          </a:p>
          <a:p>
            <a:pPr marL="342900" indent="-34290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fr-FR" sz="2400" dirty="0"/>
              <a:t>Conduite en cas de suspicion d’ADD</a:t>
            </a:r>
          </a:p>
          <a:p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24774834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512" y="-7193"/>
            <a:ext cx="5791200" cy="611986"/>
          </a:xfrm>
        </p:spPr>
        <p:txBody>
          <a:bodyPr>
            <a:normAutofit fontScale="90000"/>
          </a:bodyPr>
          <a:lstStyle/>
          <a:p>
            <a:r>
              <a:rPr lang="fr-FR" dirty="0"/>
              <a:t>Rappel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07504" y="692696"/>
            <a:ext cx="8640960" cy="4304218"/>
          </a:xfrm>
        </p:spPr>
        <p:txBody>
          <a:bodyPr>
            <a:normAutofit fontScale="92500" lnSpcReduction="10000"/>
          </a:bodyPr>
          <a:lstStyle/>
          <a:p>
            <a:pPr marL="342900" indent="-34290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fr-FR" u="sng" dirty="0"/>
              <a:t>Échanges gazeux</a:t>
            </a:r>
          </a:p>
          <a:p>
            <a:pPr marL="342900" indent="-342900">
              <a:buClr>
                <a:schemeClr val="tx2"/>
              </a:buClr>
              <a:buFont typeface="Arial" panose="020B0604020202020204" pitchFamily="34" charset="0"/>
              <a:buChar char="•"/>
            </a:pPr>
            <a:endParaRPr lang="fr-FR" u="sng" dirty="0"/>
          </a:p>
          <a:p>
            <a:endParaRPr lang="fr-FR" b="0" dirty="0">
              <a:solidFill>
                <a:srgbClr val="FF0000"/>
              </a:solidFill>
            </a:endParaRPr>
          </a:p>
          <a:p>
            <a:endParaRPr lang="fr-FR" b="0" dirty="0">
              <a:solidFill>
                <a:srgbClr val="FF0000"/>
              </a:solidFill>
            </a:endParaRPr>
          </a:p>
          <a:p>
            <a:endParaRPr lang="fr-FR" b="0" dirty="0">
              <a:solidFill>
                <a:srgbClr val="FF0000"/>
              </a:solidFill>
            </a:endParaRPr>
          </a:p>
          <a:p>
            <a:pPr marL="342900" indent="-34290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fr-FR" u="sng" dirty="0"/>
              <a:t>Dissolution des gaz (loi de Henry)</a:t>
            </a:r>
          </a:p>
          <a:p>
            <a:pPr marL="342900" indent="-342900">
              <a:buClr>
                <a:schemeClr val="tx2"/>
              </a:buClr>
              <a:buFont typeface="Arial" panose="020B0604020202020204" pitchFamily="34" charset="0"/>
              <a:buChar char="•"/>
            </a:pPr>
            <a:endParaRPr lang="fr-FR" u="sng" dirty="0"/>
          </a:p>
          <a:p>
            <a:pPr marL="342900" indent="-342900">
              <a:buClr>
                <a:schemeClr val="tx2"/>
              </a:buClr>
              <a:buFont typeface="Arial" panose="020B0604020202020204" pitchFamily="34" charset="0"/>
              <a:buChar char="•"/>
            </a:pPr>
            <a:endParaRPr lang="fr-FR" u="sng" dirty="0"/>
          </a:p>
          <a:p>
            <a:pPr marL="342900" indent="-342900">
              <a:buClr>
                <a:schemeClr val="tx2"/>
              </a:buClr>
              <a:buFont typeface="Arial" panose="020B0604020202020204" pitchFamily="34" charset="0"/>
              <a:buChar char="•"/>
            </a:pPr>
            <a:endParaRPr lang="fr-FR" u="sng" dirty="0"/>
          </a:p>
          <a:p>
            <a:pPr marL="342900" indent="-342900">
              <a:buClr>
                <a:schemeClr val="tx2"/>
              </a:buClr>
              <a:buFont typeface="Arial" panose="020B0604020202020204" pitchFamily="34" charset="0"/>
              <a:buChar char="•"/>
            </a:pPr>
            <a:endParaRPr lang="fr-FR" u="sng" dirty="0"/>
          </a:p>
          <a:p>
            <a:pPr marL="342900" indent="-34290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fr-FR" u="sng" dirty="0"/>
              <a:t>Loi de Boyle-Mariotte</a:t>
            </a: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6472" y="548680"/>
            <a:ext cx="3392000" cy="1908000"/>
          </a:xfrm>
          <a:prstGeom prst="rect">
            <a:avLst/>
          </a:prstGeom>
        </p:spPr>
      </p:pic>
      <p:sp>
        <p:nvSpPr>
          <p:cNvPr id="6" name="Ellipse 5"/>
          <p:cNvSpPr/>
          <p:nvPr/>
        </p:nvSpPr>
        <p:spPr>
          <a:xfrm>
            <a:off x="8028384" y="953889"/>
            <a:ext cx="504000" cy="288000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/>
              <a:t>N</a:t>
            </a:r>
            <a:r>
              <a:rPr lang="fr-FR" sz="1200" spc="-150" baseline="-25000" dirty="0"/>
              <a:t>2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0" y="1097889"/>
            <a:ext cx="5616472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Lors de la respiration : O2 consommé, CO2 produit, N2 non </a:t>
            </a:r>
            <a:r>
              <a:rPr lang="fr-FR" sz="2000" dirty="0" smtClean="0"/>
              <a:t>métabolisé ( </a:t>
            </a:r>
            <a:r>
              <a:rPr lang="fr-FR" sz="2000" dirty="0" err="1" smtClean="0"/>
              <a:t>role</a:t>
            </a:r>
            <a:r>
              <a:rPr lang="fr-FR" sz="2000" dirty="0" smtClean="0"/>
              <a:t> de transporteur) </a:t>
            </a:r>
          </a:p>
          <a:p>
            <a:endParaRPr lang="fr-FR" dirty="0"/>
          </a:p>
          <a:p>
            <a:r>
              <a:rPr lang="fr-FR" dirty="0"/>
              <a:t>CO2 et N2 éliminés par la respiration </a:t>
            </a:r>
          </a:p>
          <a:p>
            <a:r>
              <a:rPr lang="fr-FR" dirty="0"/>
              <a:t> </a:t>
            </a:r>
            <a:r>
              <a:rPr lang="fr-FR" dirty="0">
                <a:cs typeface="Calibri"/>
              </a:rPr>
              <a:t>→ </a:t>
            </a:r>
            <a:r>
              <a:rPr lang="fr-FR" dirty="0">
                <a:solidFill>
                  <a:srgbClr val="FF0000"/>
                </a:solidFill>
              </a:rPr>
              <a:t>rôle</a:t>
            </a:r>
            <a:r>
              <a:rPr lang="fr-FR" dirty="0"/>
              <a:t> important dans la </a:t>
            </a:r>
            <a:r>
              <a:rPr lang="fr-FR" dirty="0">
                <a:solidFill>
                  <a:srgbClr val="FF0000"/>
                </a:solidFill>
              </a:rPr>
              <a:t>formation </a:t>
            </a:r>
            <a:r>
              <a:rPr lang="fr-FR" dirty="0"/>
              <a:t>des </a:t>
            </a:r>
            <a:r>
              <a:rPr lang="fr-FR" dirty="0">
                <a:solidFill>
                  <a:srgbClr val="FF0000"/>
                </a:solidFill>
              </a:rPr>
              <a:t>bulles</a:t>
            </a:r>
          </a:p>
          <a:p>
            <a:endParaRPr lang="fr-FR" dirty="0"/>
          </a:p>
        </p:txBody>
      </p:sp>
      <p:sp>
        <p:nvSpPr>
          <p:cNvPr id="9" name="Rectangle 8"/>
          <p:cNvSpPr/>
          <p:nvPr/>
        </p:nvSpPr>
        <p:spPr>
          <a:xfrm>
            <a:off x="485532" y="4996914"/>
            <a:ext cx="8136904" cy="11880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spcAft>
                <a:spcPts val="600"/>
              </a:spcAft>
            </a:pPr>
            <a:r>
              <a:rPr lang="fr-FR" dirty="0">
                <a:solidFill>
                  <a:srgbClr val="000000"/>
                </a:solidFill>
              </a:rPr>
              <a:t>P x V =constante </a:t>
            </a:r>
            <a:r>
              <a:rPr lang="fr-FR" dirty="0">
                <a:solidFill>
                  <a:srgbClr val="000000"/>
                </a:solidFill>
                <a:latin typeface="Calibri"/>
                <a:cs typeface="Calibri"/>
              </a:rPr>
              <a:t>→</a:t>
            </a:r>
            <a:r>
              <a:rPr lang="fr-FR" dirty="0">
                <a:solidFill>
                  <a:srgbClr val="000000"/>
                </a:solidFill>
              </a:rPr>
              <a:t> lors de la remontée, les </a:t>
            </a:r>
            <a:r>
              <a:rPr lang="fr-FR" b="1" dirty="0">
                <a:solidFill>
                  <a:srgbClr val="000000"/>
                </a:solidFill>
              </a:rPr>
              <a:t>bulles augmentent de volume </a:t>
            </a:r>
            <a:r>
              <a:rPr lang="fr-FR" dirty="0">
                <a:solidFill>
                  <a:srgbClr val="000000"/>
                </a:solidFill>
              </a:rPr>
              <a:t>:</a:t>
            </a:r>
          </a:p>
          <a:p>
            <a:pPr lvl="0">
              <a:spcBef>
                <a:spcPct val="20000"/>
              </a:spcBef>
              <a:spcAft>
                <a:spcPts val="600"/>
              </a:spcAft>
            </a:pPr>
            <a:r>
              <a:rPr lang="fr-FR" dirty="0">
                <a:solidFill>
                  <a:srgbClr val="000000"/>
                </a:solidFill>
              </a:rPr>
              <a:t>• se </a:t>
            </a:r>
            <a:r>
              <a:rPr lang="fr-FR" dirty="0">
                <a:solidFill>
                  <a:srgbClr val="FF0000"/>
                </a:solidFill>
              </a:rPr>
              <a:t>bloquent </a:t>
            </a:r>
            <a:r>
              <a:rPr lang="fr-FR" dirty="0">
                <a:solidFill>
                  <a:srgbClr val="000000"/>
                </a:solidFill>
              </a:rPr>
              <a:t>dans les plus petits vaisseaux (stoppe le flux sanguin)</a:t>
            </a:r>
          </a:p>
          <a:p>
            <a:pPr lvl="0">
              <a:spcBef>
                <a:spcPct val="20000"/>
              </a:spcBef>
              <a:spcAft>
                <a:spcPts val="600"/>
              </a:spcAft>
            </a:pPr>
            <a:r>
              <a:rPr lang="fr-FR" dirty="0">
                <a:solidFill>
                  <a:srgbClr val="000000"/>
                </a:solidFill>
              </a:rPr>
              <a:t>• se </a:t>
            </a:r>
            <a:r>
              <a:rPr lang="fr-FR" dirty="0">
                <a:solidFill>
                  <a:srgbClr val="FF0000"/>
                </a:solidFill>
              </a:rPr>
              <a:t>dilatent</a:t>
            </a:r>
            <a:r>
              <a:rPr lang="fr-FR" dirty="0">
                <a:solidFill>
                  <a:srgbClr val="000000"/>
                </a:solidFill>
              </a:rPr>
              <a:t> dans les tissus (compression et/ou lésion des tissus)</a:t>
            </a:r>
            <a:endParaRPr lang="fr-FR" b="1" dirty="0">
              <a:solidFill>
                <a:srgbClr val="000000"/>
              </a:solidFill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361928" y="2970818"/>
            <a:ext cx="81704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tx2"/>
              </a:buClr>
            </a:pPr>
            <a:r>
              <a:rPr lang="fr-FR" dirty="0"/>
              <a:t>Le corps humain est composé </a:t>
            </a:r>
            <a:r>
              <a:rPr lang="fr-FR" b="1" dirty="0"/>
              <a:t>de 70% de liquide </a:t>
            </a:r>
            <a:endParaRPr lang="fr-FR" b="1" u="sng" dirty="0"/>
          </a:p>
          <a:p>
            <a:r>
              <a:rPr lang="fr-FR" dirty="0"/>
              <a:t>Une quantité de gaz est dissoute dans le liquide proportionnellement à la pression que ce gaz exerce sur le liquide (à l’équilibre, pour une température donnée)</a:t>
            </a:r>
          </a:p>
          <a:p>
            <a:r>
              <a:rPr lang="fr-FR" dirty="0">
                <a:latin typeface="Calibri"/>
                <a:cs typeface="Calibri"/>
              </a:rPr>
              <a:t>→ </a:t>
            </a:r>
            <a:r>
              <a:rPr lang="fr-FR" b="1" dirty="0"/>
              <a:t>Impacts directs de la </a:t>
            </a:r>
            <a:r>
              <a:rPr lang="fr-FR" b="1" dirty="0">
                <a:solidFill>
                  <a:srgbClr val="FF0000"/>
                </a:solidFill>
              </a:rPr>
              <a:t>profondeur</a:t>
            </a:r>
            <a:r>
              <a:rPr lang="fr-FR" b="1" dirty="0"/>
              <a:t> et du </a:t>
            </a:r>
            <a:r>
              <a:rPr lang="fr-FR" b="1" dirty="0">
                <a:solidFill>
                  <a:srgbClr val="FF0000"/>
                </a:solidFill>
              </a:rPr>
              <a:t>temps</a:t>
            </a:r>
            <a:r>
              <a:rPr lang="fr-FR" b="1" dirty="0"/>
              <a:t> de plongée</a:t>
            </a:r>
          </a:p>
          <a:p>
            <a:endParaRPr lang="fr-FR" b="1" dirty="0"/>
          </a:p>
        </p:txBody>
      </p:sp>
    </p:spTree>
    <p:extLst>
      <p:ext uri="{BB962C8B-B14F-4D97-AF65-F5344CB8AC3E}">
        <p14:creationId xmlns:p14="http://schemas.microsoft.com/office/powerpoint/2010/main" val="12859936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424936" cy="611986"/>
          </a:xfrm>
        </p:spPr>
        <p:txBody>
          <a:bodyPr>
            <a:normAutofit fontScale="90000"/>
          </a:bodyPr>
          <a:lstStyle/>
          <a:p>
            <a:r>
              <a:rPr lang="fr-FR" dirty="0"/>
              <a:t>Cause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07504" y="1124744"/>
            <a:ext cx="8856984" cy="5616624"/>
          </a:xfrm>
        </p:spPr>
        <p:txBody>
          <a:bodyPr>
            <a:normAutofit/>
          </a:bodyPr>
          <a:lstStyle/>
          <a:p>
            <a:pPr>
              <a:spcAft>
                <a:spcPts val="0"/>
              </a:spcAft>
            </a:pPr>
            <a:r>
              <a:rPr lang="fr-FR" b="0" dirty="0">
                <a:latin typeface="Calibri"/>
                <a:ea typeface="Calibri"/>
                <a:cs typeface="Times New Roman"/>
              </a:rPr>
              <a:t>La </a:t>
            </a:r>
            <a:r>
              <a:rPr lang="fr-FR" b="0" dirty="0">
                <a:solidFill>
                  <a:srgbClr val="FF0000"/>
                </a:solidFill>
                <a:latin typeface="Calibri"/>
                <a:ea typeface="Calibri"/>
                <a:cs typeface="Times New Roman"/>
              </a:rPr>
              <a:t>sursaturation </a:t>
            </a:r>
            <a:r>
              <a:rPr lang="fr-FR" b="0" dirty="0">
                <a:latin typeface="Calibri"/>
                <a:ea typeface="Calibri"/>
                <a:cs typeface="Times New Roman"/>
              </a:rPr>
              <a:t>(théorie de Haldane) ne permet pas à elle seule l’explication de la</a:t>
            </a:r>
          </a:p>
          <a:p>
            <a:pPr>
              <a:spcAft>
                <a:spcPts val="0"/>
              </a:spcAft>
            </a:pPr>
            <a:r>
              <a:rPr lang="fr-FR" b="0" dirty="0">
                <a:latin typeface="Calibri"/>
                <a:ea typeface="Calibri"/>
                <a:cs typeface="Times New Roman"/>
              </a:rPr>
              <a:t>formation des bulles </a:t>
            </a:r>
          </a:p>
          <a:p>
            <a:pPr>
              <a:spcAft>
                <a:spcPts val="0"/>
              </a:spcAft>
            </a:pPr>
            <a:r>
              <a:rPr lang="fr-FR" b="0" dirty="0" smtClean="0">
                <a:latin typeface="Calibri"/>
                <a:ea typeface="Calibri"/>
                <a:cs typeface="Times New Roman"/>
              </a:rPr>
              <a:t>(on </a:t>
            </a:r>
            <a:r>
              <a:rPr lang="fr-FR" b="0" dirty="0">
                <a:latin typeface="Calibri"/>
                <a:ea typeface="Calibri"/>
                <a:cs typeface="Times New Roman"/>
              </a:rPr>
              <a:t>sait qu’il faudrait un </a:t>
            </a:r>
            <a:r>
              <a:rPr lang="fr-FR" b="0" dirty="0" smtClean="0">
                <a:latin typeface="Calibri"/>
                <a:ea typeface="Calibri"/>
                <a:cs typeface="Times New Roman"/>
              </a:rPr>
              <a:t>un seuil de sursaturation plus </a:t>
            </a:r>
            <a:r>
              <a:rPr lang="fr-FR" b="0" dirty="0">
                <a:latin typeface="Calibri"/>
                <a:ea typeface="Calibri"/>
                <a:cs typeface="Times New Roman"/>
              </a:rPr>
              <a:t>élevé)</a:t>
            </a:r>
          </a:p>
          <a:p>
            <a:pPr>
              <a:spcAft>
                <a:spcPts val="0"/>
              </a:spcAft>
            </a:pPr>
            <a:endParaRPr lang="fr-FR" b="0" dirty="0">
              <a:latin typeface="Calibri"/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fr-FR" dirty="0">
                <a:latin typeface="Calibri"/>
                <a:ea typeface="Calibri"/>
                <a:cs typeface="Times New Roman"/>
              </a:rPr>
              <a:t>D’où viennent ces bulles ?</a:t>
            </a:r>
          </a:p>
          <a:p>
            <a:pPr>
              <a:spcAft>
                <a:spcPts val="0"/>
              </a:spcAft>
            </a:pPr>
            <a:r>
              <a:rPr lang="fr-FR" b="0" dirty="0">
                <a:latin typeface="Calibri"/>
                <a:ea typeface="Calibri"/>
                <a:cs typeface="Times New Roman"/>
              </a:rPr>
              <a:t>On a montré l’existence de </a:t>
            </a:r>
            <a:r>
              <a:rPr lang="fr-FR" b="0" dirty="0">
                <a:solidFill>
                  <a:srgbClr val="FF0000"/>
                </a:solidFill>
                <a:latin typeface="Calibri"/>
                <a:ea typeface="Calibri"/>
                <a:cs typeface="Times New Roman"/>
              </a:rPr>
              <a:t>micro noyaux;</a:t>
            </a:r>
          </a:p>
          <a:p>
            <a:pPr marL="342900" indent="-34290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fr-FR" b="0" dirty="0">
                <a:latin typeface="Calibri"/>
                <a:ea typeface="Calibri"/>
                <a:cs typeface="Times New Roman"/>
              </a:rPr>
              <a:t>présents dans l’organisme , à l’état basique,</a:t>
            </a:r>
          </a:p>
          <a:p>
            <a:pPr marL="342900" indent="-34290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fr-FR" b="0" dirty="0">
                <a:latin typeface="Calibri"/>
                <a:ea typeface="Calibri"/>
                <a:cs typeface="Times New Roman"/>
              </a:rPr>
              <a:t>qui servirait </a:t>
            </a:r>
            <a:r>
              <a:rPr lang="fr-FR" b="0" dirty="0">
                <a:solidFill>
                  <a:srgbClr val="FF0000"/>
                </a:solidFill>
                <a:latin typeface="Calibri"/>
                <a:ea typeface="Calibri"/>
                <a:cs typeface="Times New Roman"/>
              </a:rPr>
              <a:t>d’amorces </a:t>
            </a:r>
            <a:r>
              <a:rPr lang="fr-FR" b="0" dirty="0">
                <a:latin typeface="Calibri"/>
                <a:ea typeface="Calibri"/>
                <a:cs typeface="Times New Roman"/>
              </a:rPr>
              <a:t>à la formation de bulles.</a:t>
            </a:r>
          </a:p>
          <a:p>
            <a:pPr>
              <a:spcAft>
                <a:spcPts val="0"/>
              </a:spcAft>
            </a:pPr>
            <a:endParaRPr lang="fr-FR" b="0" dirty="0">
              <a:latin typeface="Calibri"/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fr-FR" b="0" u="sng" dirty="0">
                <a:latin typeface="Calibri"/>
                <a:ea typeface="Calibri"/>
                <a:cs typeface="Times New Roman"/>
              </a:rPr>
              <a:t>Analogie</a:t>
            </a:r>
            <a:r>
              <a:rPr lang="fr-FR" b="0" dirty="0">
                <a:latin typeface="Calibri"/>
                <a:ea typeface="Calibri"/>
                <a:cs typeface="Times New Roman"/>
              </a:rPr>
              <a:t> : dans un verre très propre, les bulles de champagne ne se forment pas</a:t>
            </a:r>
          </a:p>
          <a:p>
            <a:pPr marL="342900" indent="-342900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fr-FR" b="0" dirty="0">
                <a:latin typeface="Calibri"/>
                <a:ea typeface="Calibri"/>
                <a:cs typeface="Times New Roman"/>
              </a:rPr>
              <a:t> les sommeliers essuient les flûtes avec un torchon pour introduire des impuretés.</a:t>
            </a:r>
          </a:p>
          <a:p>
            <a:pPr marL="342900" indent="-342900">
              <a:spcAft>
                <a:spcPts val="0"/>
              </a:spcAft>
              <a:buFont typeface="Wingdings" panose="05000000000000000000" pitchFamily="2" charset="2"/>
              <a:buChar char="Ø"/>
            </a:pPr>
            <a:endParaRPr lang="fr-FR" b="0" dirty="0">
              <a:latin typeface="Calibri"/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fr-FR" b="0" dirty="0">
                <a:latin typeface="Calibri"/>
                <a:ea typeface="Calibri"/>
                <a:cs typeface="Times New Roman"/>
              </a:rPr>
              <a:t> </a:t>
            </a:r>
          </a:p>
          <a:p>
            <a:endParaRPr lang="fr-FR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5535863"/>
            <a:ext cx="2007871" cy="12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2753102"/>
            <a:ext cx="2007871" cy="1478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54799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5791200" cy="687606"/>
          </a:xfrm>
        </p:spPr>
        <p:txBody>
          <a:bodyPr/>
          <a:lstStyle/>
          <a:p>
            <a:r>
              <a:rPr lang="fr-FR" b="1" dirty="0">
                <a:solidFill>
                  <a:srgbClr val="FF0000"/>
                </a:solidFill>
                <a:latin typeface="Calibri"/>
                <a:ea typeface="Calibri"/>
                <a:cs typeface="Times New Roman"/>
              </a:rPr>
              <a:t>Mécanismes</a:t>
            </a:r>
            <a:endParaRPr lang="fr-FR" b="1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51520" y="836712"/>
            <a:ext cx="8496944" cy="3869507"/>
          </a:xfrm>
        </p:spPr>
        <p:txBody>
          <a:bodyPr>
            <a:normAutofit lnSpcReduction="10000"/>
          </a:bodyPr>
          <a:lstStyle/>
          <a:p>
            <a:pPr>
              <a:spcAft>
                <a:spcPts val="0"/>
              </a:spcAft>
            </a:pPr>
            <a:r>
              <a:rPr lang="fr-FR" sz="2400" u="sng" dirty="0">
                <a:solidFill>
                  <a:srgbClr val="FF0000"/>
                </a:solidFill>
                <a:latin typeface="Calibri"/>
                <a:ea typeface="Calibri"/>
                <a:cs typeface="Times New Roman"/>
              </a:rPr>
              <a:t> </a:t>
            </a:r>
            <a:endParaRPr lang="fr-FR" dirty="0">
              <a:latin typeface="Calibri"/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fr-FR" u="sng" dirty="0">
                <a:solidFill>
                  <a:schemeClr val="tx2"/>
                </a:solidFill>
                <a:latin typeface="Calibri"/>
                <a:ea typeface="Calibri"/>
                <a:cs typeface="Times New Roman"/>
              </a:rPr>
              <a:t>Définition </a:t>
            </a:r>
            <a:r>
              <a:rPr lang="fr-FR" dirty="0">
                <a:latin typeface="Calibri"/>
                <a:ea typeface="Calibri"/>
                <a:cs typeface="Times New Roman"/>
              </a:rPr>
              <a:t>:</a:t>
            </a:r>
          </a:p>
          <a:p>
            <a:pPr>
              <a:spcAft>
                <a:spcPts val="0"/>
              </a:spcAft>
            </a:pPr>
            <a:r>
              <a:rPr lang="fr-FR" dirty="0">
                <a:latin typeface="Calibri"/>
                <a:ea typeface="Calibri"/>
                <a:cs typeface="Times New Roman"/>
              </a:rPr>
              <a:t>Micronoyaux  </a:t>
            </a:r>
            <a:r>
              <a:rPr lang="fr-FR" dirty="0" smtClean="0">
                <a:latin typeface="Calibri"/>
                <a:ea typeface="Calibri"/>
                <a:cs typeface="Times New Roman"/>
              </a:rPr>
              <a:t>(ou </a:t>
            </a:r>
            <a:r>
              <a:rPr lang="fr-FR" dirty="0">
                <a:latin typeface="Calibri"/>
                <a:ea typeface="Calibri"/>
                <a:cs typeface="Times New Roman"/>
              </a:rPr>
              <a:t>gaz </a:t>
            </a:r>
            <a:r>
              <a:rPr lang="fr-FR" dirty="0" err="1" smtClean="0">
                <a:latin typeface="Calibri"/>
                <a:ea typeface="Calibri"/>
                <a:cs typeface="Times New Roman"/>
              </a:rPr>
              <a:t>nuclei</a:t>
            </a:r>
            <a:r>
              <a:rPr lang="fr-FR" dirty="0" smtClean="0">
                <a:latin typeface="Calibri"/>
                <a:ea typeface="Calibri"/>
                <a:cs typeface="Times New Roman"/>
              </a:rPr>
              <a:t>):    </a:t>
            </a:r>
            <a:r>
              <a:rPr lang="fr-FR" dirty="0">
                <a:solidFill>
                  <a:srgbClr val="FF0000"/>
                </a:solidFill>
                <a:latin typeface="Calibri"/>
                <a:ea typeface="Calibri"/>
                <a:cs typeface="Times New Roman"/>
              </a:rPr>
              <a:t>ce sont des phases gazeuses de petites tailles, </a:t>
            </a:r>
            <a:endParaRPr lang="fr-FR" b="0" dirty="0"/>
          </a:p>
          <a:p>
            <a:pPr>
              <a:spcAft>
                <a:spcPts val="0"/>
              </a:spcAft>
            </a:pPr>
            <a:endParaRPr lang="fr-FR" b="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b="0" dirty="0"/>
              <a:t>Très petites bulles </a:t>
            </a:r>
            <a:r>
              <a:rPr lang="fr-FR" b="0" dirty="0">
                <a:solidFill>
                  <a:srgbClr val="FF0000"/>
                </a:solidFill>
              </a:rPr>
              <a:t>&lt; 1</a:t>
            </a:r>
            <a:r>
              <a:rPr lang="el-GR" b="0" dirty="0">
                <a:solidFill>
                  <a:srgbClr val="FF0000"/>
                </a:solidFill>
              </a:rPr>
              <a:t>μ</a:t>
            </a:r>
            <a:r>
              <a:rPr lang="fr-FR" b="0" dirty="0">
                <a:solidFill>
                  <a:srgbClr val="FF0000"/>
                </a:solidFill>
              </a:rPr>
              <a:t>m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b="0" dirty="0"/>
              <a:t>Peu abondantes</a:t>
            </a:r>
            <a:endParaRPr lang="fr-FR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b="0" dirty="0"/>
              <a:t>Riches en </a:t>
            </a:r>
            <a:r>
              <a:rPr lang="fr-FR" b="0" dirty="0">
                <a:solidFill>
                  <a:schemeClr val="tx2"/>
                </a:solidFill>
              </a:rPr>
              <a:t>CO2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b="0" dirty="0">
                <a:solidFill>
                  <a:srgbClr val="FF0000"/>
                </a:solidFill>
              </a:rPr>
              <a:t>Statiques </a:t>
            </a:r>
            <a:r>
              <a:rPr lang="fr-FR" b="0" dirty="0"/>
              <a:t>dans les interstices cellulaires  ou circulantes 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b="0" dirty="0"/>
              <a:t>Présent à l’état </a:t>
            </a:r>
            <a:r>
              <a:rPr lang="fr-FR" b="0" dirty="0" smtClean="0"/>
              <a:t>basique</a:t>
            </a:r>
            <a:endParaRPr lang="fr-FR" b="0" dirty="0"/>
          </a:p>
          <a:p>
            <a:r>
              <a:rPr lang="fr-FR" b="0" dirty="0"/>
              <a:t>      </a:t>
            </a:r>
            <a:endParaRPr lang="fr-FR" sz="1600" b="0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861376"/>
            <a:ext cx="4258719" cy="295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467544" y="4902874"/>
            <a:ext cx="38884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>
                <a:latin typeface="Calibri"/>
                <a:cs typeface="Calibri"/>
              </a:rPr>
              <a:t>→</a:t>
            </a:r>
            <a:r>
              <a:rPr lang="fr-FR" dirty="0"/>
              <a:t> enrichies par la saturation en azote vont devenir des bulles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395536" y="5877272"/>
            <a:ext cx="3960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L’exercice intense semble augmenter leur formation</a:t>
            </a:r>
          </a:p>
        </p:txBody>
      </p:sp>
    </p:spTree>
    <p:extLst>
      <p:ext uri="{BB962C8B-B14F-4D97-AF65-F5344CB8AC3E}">
        <p14:creationId xmlns:p14="http://schemas.microsoft.com/office/powerpoint/2010/main" val="2719583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9"/>
          <p:cNvSpPr>
            <a:spLocks noChangeArrowheads="1"/>
          </p:cNvSpPr>
          <p:nvPr/>
        </p:nvSpPr>
        <p:spPr bwMode="auto">
          <a:xfrm>
            <a:off x="167065" y="1991835"/>
            <a:ext cx="2518731" cy="838405"/>
          </a:xfrm>
          <a:prstGeom prst="rect">
            <a:avLst/>
          </a:prstGeom>
          <a:solidFill>
            <a:srgbClr val="FFFFFF"/>
          </a:solidFill>
          <a:ln w="25400">
            <a:solidFill>
              <a:srgbClr val="F79646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Formation,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altLang="fr-FR" sz="16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C</a:t>
            </a:r>
            <a:r>
              <a:rPr kumimoji="0" lang="fr-FR" altLang="fr-FR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réation de Micro- Noyaux</a:t>
            </a:r>
            <a:endParaRPr kumimoji="0" lang="fr-FR" altLang="fr-FR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à coins arrondis 22"/>
          <p:cNvSpPr>
            <a:spLocks noChangeArrowheads="1"/>
          </p:cNvSpPr>
          <p:nvPr/>
        </p:nvSpPr>
        <p:spPr bwMode="auto">
          <a:xfrm>
            <a:off x="3448050" y="1052736"/>
            <a:ext cx="1439024" cy="6480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5400">
            <a:solidFill>
              <a:srgbClr val="4F81BD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Cavitation </a:t>
            </a:r>
            <a:endParaRPr kumimoji="0" lang="fr-FR" altLang="fr-FR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à coins arrondis 24"/>
          <p:cNvSpPr>
            <a:spLocks noChangeArrowheads="1"/>
          </p:cNvSpPr>
          <p:nvPr/>
        </p:nvSpPr>
        <p:spPr bwMode="auto">
          <a:xfrm>
            <a:off x="3448050" y="2401061"/>
            <a:ext cx="1439024" cy="66436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5400">
            <a:solidFill>
              <a:srgbClr val="4F81BD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Tribonucléation</a:t>
            </a:r>
            <a:r>
              <a:rPr kumimoji="0" lang="fr-FR" altLang="fr-F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fr-FR" altLang="fr-FR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Ellipse 26"/>
          <p:cNvSpPr>
            <a:spLocks noChangeArrowheads="1"/>
          </p:cNvSpPr>
          <p:nvPr/>
        </p:nvSpPr>
        <p:spPr bwMode="auto">
          <a:xfrm>
            <a:off x="5292080" y="1252933"/>
            <a:ext cx="3596818" cy="509588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Ellipse 27"/>
          <p:cNvSpPr>
            <a:spLocks noChangeArrowheads="1"/>
          </p:cNvSpPr>
          <p:nvPr/>
        </p:nvSpPr>
        <p:spPr bwMode="auto">
          <a:xfrm>
            <a:off x="4950955" y="2060848"/>
            <a:ext cx="3909343" cy="1188595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9" name="Connecteur droit avec flèche 18"/>
          <p:cNvCxnSpPr/>
          <p:nvPr/>
        </p:nvCxnSpPr>
        <p:spPr>
          <a:xfrm flipV="1">
            <a:off x="2666374" y="1511101"/>
            <a:ext cx="752981" cy="89301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avec flèche 19"/>
          <p:cNvCxnSpPr>
            <a:stCxn id="6" idx="3"/>
            <a:endCxn id="9" idx="1"/>
          </p:cNvCxnSpPr>
          <p:nvPr/>
        </p:nvCxnSpPr>
        <p:spPr>
          <a:xfrm>
            <a:off x="2685796" y="2411038"/>
            <a:ext cx="762254" cy="32220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22" name="Rectangle 33"/>
          <p:cNvSpPr>
            <a:spLocks noChangeArrowheads="1"/>
          </p:cNvSpPr>
          <p:nvPr/>
        </p:nvSpPr>
        <p:spPr bwMode="auto">
          <a:xfrm>
            <a:off x="-24493" y="4397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Rectangle 19"/>
          <p:cNvSpPr>
            <a:spLocks noChangeArrowheads="1"/>
          </p:cNvSpPr>
          <p:nvPr/>
        </p:nvSpPr>
        <p:spPr bwMode="auto">
          <a:xfrm>
            <a:off x="251520" y="133350"/>
            <a:ext cx="8608778" cy="534988"/>
          </a:xfrm>
          <a:prstGeom prst="rect">
            <a:avLst/>
          </a:prstGeom>
          <a:ln>
            <a:noFill/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2400" b="1" i="0" u="none" strike="noStrike" cap="none" normalizeH="0" baseline="0" dirty="0">
                <a:ln>
                  <a:solidFill>
                    <a:schemeClr val="tx2"/>
                  </a:solidFill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Formation de </a:t>
            </a:r>
            <a:r>
              <a:rPr kumimoji="0" lang="fr-FR" altLang="fr-FR" sz="2400" b="1" i="0" u="none" strike="noStrike" cap="none" normalizeH="0" baseline="0" dirty="0" err="1">
                <a:ln>
                  <a:solidFill>
                    <a:schemeClr val="tx2"/>
                  </a:solidFill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Micro-noyaux</a:t>
            </a:r>
            <a:endParaRPr kumimoji="0" lang="fr-FR" altLang="fr-FR" sz="4000" b="1" i="0" u="none" strike="noStrike" cap="none" normalizeH="0" baseline="0" dirty="0">
              <a:ln>
                <a:solidFill>
                  <a:schemeClr val="tx2"/>
                </a:solidFill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Rectangle à coins arrondis 22"/>
          <p:cNvSpPr>
            <a:spLocks noChangeArrowheads="1"/>
          </p:cNvSpPr>
          <p:nvPr/>
        </p:nvSpPr>
        <p:spPr bwMode="auto">
          <a:xfrm>
            <a:off x="3448050" y="3746475"/>
            <a:ext cx="1439024" cy="6480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5400">
            <a:solidFill>
              <a:srgbClr val="4F81BD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altLang="fr-FR" sz="1400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Nucléation Hétérogène</a:t>
            </a:r>
            <a:r>
              <a:rPr kumimoji="0" lang="fr-FR" altLang="fr-F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 </a:t>
            </a:r>
            <a:endParaRPr kumimoji="0" lang="fr-FR" altLang="fr-FR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Ellipse 26"/>
          <p:cNvSpPr>
            <a:spLocks noChangeArrowheads="1"/>
          </p:cNvSpPr>
          <p:nvPr/>
        </p:nvSpPr>
        <p:spPr bwMode="auto">
          <a:xfrm>
            <a:off x="4714225" y="3579598"/>
            <a:ext cx="4464496" cy="1121134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29" name="Connecteur droit avec flèche 28"/>
          <p:cNvCxnSpPr>
            <a:stCxn id="6" idx="3"/>
          </p:cNvCxnSpPr>
          <p:nvPr/>
        </p:nvCxnSpPr>
        <p:spPr>
          <a:xfrm>
            <a:off x="2685796" y="2411038"/>
            <a:ext cx="733559" cy="15220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Rectangle 70"/>
          <p:cNvSpPr/>
          <p:nvPr/>
        </p:nvSpPr>
        <p:spPr>
          <a:xfrm>
            <a:off x="5213438" y="3695917"/>
            <a:ext cx="338437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4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Génération aléatoire d’inclusions en phase gazeuse liés aux aspérités des vaisseaux , de tissus</a:t>
            </a:r>
          </a:p>
        </p:txBody>
      </p:sp>
      <p:sp>
        <p:nvSpPr>
          <p:cNvPr id="72" name="Rectangle 71"/>
          <p:cNvSpPr/>
          <p:nvPr/>
        </p:nvSpPr>
        <p:spPr>
          <a:xfrm>
            <a:off x="5148064" y="2256159"/>
            <a:ext cx="374083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altLang="fr-FR" sz="1600" b="1" u="sng" dirty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Cavitation vaporeuse</a:t>
            </a:r>
            <a:r>
              <a:rPr lang="fr-FR" altLang="fr-FR" sz="1600" b="1" dirty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 : lors séparation de membranes (valves ou articulation), il se crée une dépression, qui va séparer les molécules et former des inclusions vaporeuses dans microcavités</a:t>
            </a:r>
            <a:endParaRPr lang="fr-FR" sz="2000" dirty="0"/>
          </a:p>
        </p:txBody>
      </p:sp>
      <p:sp>
        <p:nvSpPr>
          <p:cNvPr id="73" name="Rectangle 72"/>
          <p:cNvSpPr/>
          <p:nvPr/>
        </p:nvSpPr>
        <p:spPr>
          <a:xfrm>
            <a:off x="5153718" y="960545"/>
            <a:ext cx="381076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600" b="1" dirty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Effet d’accélération  (sortie du cœur, bifurcation),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600" b="1" dirty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de turbulences  (+ circulation, valves ), ex : hélice </a:t>
            </a:r>
            <a:r>
              <a:rPr lang="fr-FR" altLang="fr-FR" sz="1600" b="1" dirty="0" smtClean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de bateau </a:t>
            </a:r>
            <a:endParaRPr lang="fr-FR" altLang="fr-FR" sz="16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992" y="5181941"/>
            <a:ext cx="2571427" cy="14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057" y="3357192"/>
            <a:ext cx="2316208" cy="18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circulation,exemple cavitation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541987" y="4520744"/>
            <a:ext cx="3307705" cy="186058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C:\Users\sylvie\Desktop\add n4roche mars\corel\vs190310-002.BMP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2621" y="5016556"/>
            <a:ext cx="2589882" cy="1605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4" name="Rectangle 73"/>
          <p:cNvSpPr/>
          <p:nvPr/>
        </p:nvSpPr>
        <p:spPr>
          <a:xfrm>
            <a:off x="306350" y="4549216"/>
            <a:ext cx="1596624" cy="5798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1372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572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4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6" grpId="0" animBg="1"/>
      <p:bldP spid="8" grpId="0" animBg="1"/>
      <p:bldP spid="9" grpId="0" animBg="1"/>
      <p:bldP spid="27" grpId="0" animBg="1"/>
      <p:bldP spid="71" grpId="0"/>
      <p:bldP spid="72" grpId="0"/>
      <p:bldP spid="73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ssentiel">
  <a:themeElements>
    <a:clrScheme name="Essentiel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Essentiel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sentiel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3607</TotalTime>
  <Words>2293</Words>
  <Application>Microsoft Macintosh PowerPoint</Application>
  <PresentationFormat>Présentation à l'écran (4:3)</PresentationFormat>
  <Paragraphs>717</Paragraphs>
  <Slides>36</Slides>
  <Notes>15</Notes>
  <HiddenSlides>0</HiddenSlides>
  <MMClips>2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36</vt:i4>
      </vt:variant>
    </vt:vector>
  </HeadingPairs>
  <TitlesOfParts>
    <vt:vector size="37" baseType="lpstr">
      <vt:lpstr>Essentiel</vt:lpstr>
      <vt:lpstr>LES ADD</vt:lpstr>
      <vt:lpstr>Avant Pendant Apres</vt:lpstr>
      <vt:lpstr>Plan add niveau 4</vt:lpstr>
      <vt:lpstr>définition</vt:lpstr>
      <vt:lpstr>objectif</vt:lpstr>
      <vt:lpstr>Rappel</vt:lpstr>
      <vt:lpstr>Cause</vt:lpstr>
      <vt:lpstr>Mécanismes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LOCALISATION  pulmonaires : (chokes )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Symptômes :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Facteurs favorisants  </vt:lpstr>
      <vt:lpstr>Présentation PowerPoint</vt:lpstr>
      <vt:lpstr>Présentation PowerPoint</vt:lpstr>
      <vt:lpstr>Rôle du guide de palanqué </vt:lpstr>
      <vt:lpstr>Présentation PowerPoint</vt:lpstr>
      <vt:lpstr>À dire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sylvie muzzin</dc:creator>
  <cp:lastModifiedBy>Jean Baptiste B</cp:lastModifiedBy>
  <cp:revision>102</cp:revision>
  <dcterms:created xsi:type="dcterms:W3CDTF">2019-03-03T09:19:35Z</dcterms:created>
  <dcterms:modified xsi:type="dcterms:W3CDTF">2022-01-29T09:31:19Z</dcterms:modified>
</cp:coreProperties>
</file>